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88" r:id="rId3"/>
    <p:sldId id="277" r:id="rId4"/>
    <p:sldId id="260" r:id="rId5"/>
    <p:sldId id="274" r:id="rId6"/>
    <p:sldId id="273" r:id="rId7"/>
    <p:sldId id="261" r:id="rId8"/>
    <p:sldId id="276" r:id="rId9"/>
    <p:sldId id="275" r:id="rId10"/>
    <p:sldId id="263" r:id="rId11"/>
    <p:sldId id="283" r:id="rId12"/>
    <p:sldId id="264" r:id="rId13"/>
    <p:sldId id="278" r:id="rId14"/>
    <p:sldId id="265" r:id="rId15"/>
    <p:sldId id="279" r:id="rId16"/>
    <p:sldId id="266" r:id="rId17"/>
    <p:sldId id="280" r:id="rId18"/>
    <p:sldId id="281" r:id="rId19"/>
    <p:sldId id="268" r:id="rId20"/>
    <p:sldId id="282" r:id="rId21"/>
    <p:sldId id="269" r:id="rId22"/>
    <p:sldId id="270" r:id="rId23"/>
    <p:sldId id="286" r:id="rId24"/>
    <p:sldId id="271" r:id="rId25"/>
    <p:sldId id="287" r:id="rId26"/>
    <p:sldId id="27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5A665D"/>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6F6046-9DA5-4F00-A105-8FF3F07BBA23}" type="datetimeFigureOut">
              <a:rPr lang="en-US" smtClean="0"/>
              <a:pPr/>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0F5AD-D3BE-4187-86AF-09280FD1ED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F6046-9DA5-4F00-A105-8FF3F07BBA23}" type="datetimeFigureOut">
              <a:rPr lang="en-US" smtClean="0"/>
              <a:pPr/>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0F5AD-D3BE-4187-86AF-09280FD1ED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F6046-9DA5-4F00-A105-8FF3F07BBA23}" type="datetimeFigureOut">
              <a:rPr lang="en-US" smtClean="0"/>
              <a:pPr/>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0F5AD-D3BE-4187-86AF-09280FD1ED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F6046-9DA5-4F00-A105-8FF3F07BBA23}" type="datetimeFigureOut">
              <a:rPr lang="en-US" smtClean="0"/>
              <a:pPr/>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0F5AD-D3BE-4187-86AF-09280FD1ED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6F6046-9DA5-4F00-A105-8FF3F07BBA23}" type="datetimeFigureOut">
              <a:rPr lang="en-US" smtClean="0"/>
              <a:pPr/>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0F5AD-D3BE-4187-86AF-09280FD1ED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6F6046-9DA5-4F00-A105-8FF3F07BBA23}" type="datetimeFigureOut">
              <a:rPr lang="en-US" smtClean="0"/>
              <a:pPr/>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0F5AD-D3BE-4187-86AF-09280FD1ED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6F6046-9DA5-4F00-A105-8FF3F07BBA23}" type="datetimeFigureOut">
              <a:rPr lang="en-US" smtClean="0"/>
              <a:pPr/>
              <a:t>10/4/2022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0F5AD-D3BE-4187-86AF-09280FD1ED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6F6046-9DA5-4F00-A105-8FF3F07BBA23}" type="datetimeFigureOut">
              <a:rPr lang="en-US" smtClean="0"/>
              <a:pPr/>
              <a:t>10/4/2022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0F5AD-D3BE-4187-86AF-09280FD1ED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F6046-9DA5-4F00-A105-8FF3F07BBA23}" type="datetimeFigureOut">
              <a:rPr lang="en-US" smtClean="0"/>
              <a:pPr/>
              <a:t>10/4/2022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0F5AD-D3BE-4187-86AF-09280FD1ED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F6046-9DA5-4F00-A105-8FF3F07BBA23}" type="datetimeFigureOut">
              <a:rPr lang="en-US" smtClean="0"/>
              <a:pPr/>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0F5AD-D3BE-4187-86AF-09280FD1ED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F6046-9DA5-4F00-A105-8FF3F07BBA23}" type="datetimeFigureOut">
              <a:rPr lang="en-US" smtClean="0"/>
              <a:pPr/>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0F5AD-D3BE-4187-86AF-09280FD1ED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F6046-9DA5-4F00-A105-8FF3F07BBA23}" type="datetimeFigureOut">
              <a:rPr lang="en-US" smtClean="0"/>
              <a:pPr/>
              <a:t>10/4/2022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0F5AD-D3BE-4187-86AF-09280FD1ED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ndiankanoon.org/doc/29978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ranslate.google.com/website?sl=en&amp;tl=kn&amp;ajax=1&amp;prev=search&amp;se=1&amp;u=https://indiankanoon.org/doc/127059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indiankanoon.org/doc/94946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translate.google.com/website?sl=en&amp;tl=kn&amp;ajax=1&amp;prev=search&amp;se=1&amp;u=https://indiankanoon.org/doc/94946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anslate.google.com/website?sl=en&amp;tl=kn&amp;ajax=1&amp;prev=search&amp;se=1&amp;u=https://indiankanoon.org/doc/1728676/" TargetMode="External"/><Relationship Id="rId2" Type="http://schemas.openxmlformats.org/officeDocument/2006/relationships/hyperlink" Target="https://indiankanoon.org/doc/172867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ranslate.google.com/website?sl=en&amp;tl=kn&amp;ajax=1&amp;prev=search&amp;se=1&amp;u=https://indiankanoon.org/doc/89439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ndiankanoon.org/doc/56869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marL="514350" indent="-514350"/>
            <a:r>
              <a:rPr lang="en-US" sz="7300" dirty="0" smtClean="0">
                <a:solidFill>
                  <a:srgbClr val="FF0000"/>
                </a:solidFill>
              </a:rPr>
              <a:t>VI Sem. Business Law</a:t>
            </a:r>
            <a:endParaRPr lang="en-US" dirty="0">
              <a:solidFill>
                <a:srgbClr val="FF0000"/>
              </a:solidFill>
            </a:endParaRPr>
          </a:p>
        </p:txBody>
      </p:sp>
      <p:sp>
        <p:nvSpPr>
          <p:cNvPr id="3" name="Content Placeholder 2"/>
          <p:cNvSpPr>
            <a:spLocks noGrp="1"/>
          </p:cNvSpPr>
          <p:nvPr>
            <p:ph idx="1"/>
          </p:nvPr>
        </p:nvSpPr>
        <p:spPr>
          <a:xfrm>
            <a:off x="457200" y="1524000"/>
            <a:ext cx="8229600" cy="4876800"/>
          </a:xfrm>
        </p:spPr>
        <p:txBody>
          <a:bodyPr>
            <a:normAutofit/>
          </a:bodyPr>
          <a:lstStyle/>
          <a:p>
            <a:pPr>
              <a:buNone/>
            </a:pPr>
            <a:r>
              <a:rPr lang="en-US" sz="8000" b="1" dirty="0" smtClean="0">
                <a:solidFill>
                  <a:srgbClr val="000099"/>
                </a:solidFill>
              </a:rPr>
              <a:t>     </a:t>
            </a:r>
            <a:r>
              <a:rPr lang="en-US" sz="7200" b="1" dirty="0" smtClean="0">
                <a:solidFill>
                  <a:srgbClr val="000099"/>
                </a:solidFill>
              </a:rPr>
              <a:t>Free Consent</a:t>
            </a:r>
          </a:p>
          <a:p>
            <a:pPr>
              <a:buNone/>
            </a:pPr>
            <a:r>
              <a:rPr lang="en-US" sz="4800" b="1" smtClean="0">
                <a:solidFill>
                  <a:srgbClr val="5A665D"/>
                </a:solidFill>
              </a:rPr>
              <a:t>                         By</a:t>
            </a:r>
            <a:endParaRPr lang="en-US" sz="4800" b="1" dirty="0" smtClean="0">
              <a:solidFill>
                <a:srgbClr val="5A665D"/>
              </a:solidFill>
            </a:endParaRPr>
          </a:p>
          <a:p>
            <a:pPr>
              <a:buNone/>
            </a:pPr>
            <a:r>
              <a:rPr lang="en-US" sz="4800" b="1" dirty="0" smtClean="0">
                <a:solidFill>
                  <a:srgbClr val="5A665D"/>
                </a:solidFill>
              </a:rPr>
              <a:t> </a:t>
            </a:r>
            <a:r>
              <a:rPr lang="en-US" sz="4800" b="1" dirty="0" smtClean="0">
                <a:solidFill>
                  <a:srgbClr val="5A665D"/>
                </a:solidFill>
              </a:rPr>
              <a:t>       </a:t>
            </a:r>
            <a:r>
              <a:rPr lang="en-US" sz="4800" b="1" dirty="0" smtClean="0">
                <a:solidFill>
                  <a:srgbClr val="5A665D"/>
                </a:solidFill>
              </a:rPr>
              <a:t>Prof. </a:t>
            </a:r>
            <a:r>
              <a:rPr lang="en-US" sz="4800" b="1" dirty="0" err="1" smtClean="0">
                <a:solidFill>
                  <a:srgbClr val="5A665D"/>
                </a:solidFill>
              </a:rPr>
              <a:t>Pushpa</a:t>
            </a:r>
            <a:r>
              <a:rPr lang="en-US" sz="4800" b="1" dirty="0" smtClean="0">
                <a:solidFill>
                  <a:srgbClr val="5A665D"/>
                </a:solidFill>
              </a:rPr>
              <a:t> </a:t>
            </a:r>
            <a:r>
              <a:rPr lang="en-US" sz="4800" b="1" dirty="0" err="1" smtClean="0">
                <a:solidFill>
                  <a:srgbClr val="5A665D"/>
                </a:solidFill>
              </a:rPr>
              <a:t>Abbigeri</a:t>
            </a:r>
            <a:endParaRPr lang="en-US" sz="8000" dirty="0" smtClean="0">
              <a:solidFill>
                <a:srgbClr val="5A665D"/>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b="1" dirty="0" smtClean="0"/>
              <a:t>Difference between Coercion and Undue Influence</a:t>
            </a:r>
            <a:endParaRPr lang="en-US" sz="2800" b="1" dirty="0"/>
          </a:p>
        </p:txBody>
      </p:sp>
      <p:sp>
        <p:nvSpPr>
          <p:cNvPr id="3" name="Content Placeholder 2"/>
          <p:cNvSpPr>
            <a:spLocks noGrp="1"/>
          </p:cNvSpPr>
          <p:nvPr>
            <p:ph idx="1"/>
          </p:nvPr>
        </p:nvSpPr>
        <p:spPr>
          <a:xfrm>
            <a:off x="457200" y="762000"/>
            <a:ext cx="8229600" cy="5867400"/>
          </a:xfrm>
        </p:spPr>
        <p:txBody>
          <a:bodyPr>
            <a:normAutofit fontScale="70000" lnSpcReduction="20000"/>
          </a:bodyPr>
          <a:lstStyle/>
          <a:p>
            <a:r>
              <a:rPr lang="en-US" b="1" dirty="0" smtClean="0"/>
              <a:t> Coercion -</a:t>
            </a:r>
            <a:r>
              <a:rPr lang="en-US" dirty="0" smtClean="0"/>
              <a:t>Through coercion, by committing an offence or threatening to commit an offence, consent is gained. </a:t>
            </a:r>
            <a:r>
              <a:rPr lang="en-US" dirty="0" err="1" smtClean="0"/>
              <a:t>ಬಲವಂತದ</a:t>
            </a:r>
            <a:r>
              <a:rPr lang="en-US" dirty="0" smtClean="0"/>
              <a:t> </a:t>
            </a:r>
            <a:r>
              <a:rPr lang="en-US" b="1" dirty="0" smtClean="0">
                <a:solidFill>
                  <a:srgbClr val="FF0000"/>
                </a:solidFill>
              </a:rPr>
              <a:t> </a:t>
            </a:r>
            <a:r>
              <a:rPr lang="en-US" b="1" dirty="0" err="1" smtClean="0">
                <a:solidFill>
                  <a:srgbClr val="FF0000"/>
                </a:solidFill>
              </a:rPr>
              <a:t>ಅಪರಾಧ</a:t>
            </a:r>
            <a:r>
              <a:rPr lang="en-US" b="1" dirty="0" smtClean="0">
                <a:solidFill>
                  <a:srgbClr val="FF0000"/>
                </a:solidFill>
              </a:rPr>
              <a:t> </a:t>
            </a:r>
            <a:r>
              <a:rPr lang="en-US" b="1" dirty="0" err="1" smtClean="0">
                <a:solidFill>
                  <a:srgbClr val="FF0000"/>
                </a:solidFill>
              </a:rPr>
              <a:t>ಮಾಡುವ</a:t>
            </a:r>
            <a:r>
              <a:rPr lang="en-US" b="1" dirty="0" smtClean="0">
                <a:solidFill>
                  <a:srgbClr val="FF0000"/>
                </a:solidFill>
              </a:rPr>
              <a:t> </a:t>
            </a:r>
            <a:r>
              <a:rPr lang="en-US" b="1" dirty="0" err="1" smtClean="0">
                <a:solidFill>
                  <a:srgbClr val="FF0000"/>
                </a:solidFill>
              </a:rPr>
              <a:t>ಮೂಲಕ</a:t>
            </a:r>
            <a:r>
              <a:rPr lang="en-US" b="1" dirty="0" smtClean="0">
                <a:solidFill>
                  <a:srgbClr val="FF0000"/>
                </a:solidFill>
              </a:rPr>
              <a:t> </a:t>
            </a:r>
            <a:endParaRPr lang="en-US" b="1" dirty="0">
              <a:solidFill>
                <a:srgbClr val="FF0000"/>
              </a:solidFill>
            </a:endParaRPr>
          </a:p>
          <a:p>
            <a:pPr>
              <a:buNone/>
            </a:pPr>
            <a:r>
              <a:rPr lang="en-US" b="1" dirty="0" smtClean="0">
                <a:solidFill>
                  <a:srgbClr val="FF0000"/>
                </a:solidFill>
              </a:rPr>
              <a:t>       </a:t>
            </a:r>
            <a:r>
              <a:rPr lang="en-US" b="1" dirty="0" smtClean="0"/>
              <a:t>   Undue Influence - </a:t>
            </a:r>
            <a:r>
              <a:rPr lang="en-US" dirty="0" smtClean="0"/>
              <a:t>Under the undue influence, consent is gained by suppressing other party’s will.</a:t>
            </a:r>
          </a:p>
          <a:p>
            <a:pPr>
              <a:buNone/>
            </a:pPr>
            <a:r>
              <a:rPr lang="en-US" dirty="0" smtClean="0"/>
              <a:t>     </a:t>
            </a:r>
            <a:r>
              <a:rPr lang="en-US" b="1" dirty="0" err="1" smtClean="0">
                <a:solidFill>
                  <a:srgbClr val="FF0000"/>
                </a:solidFill>
              </a:rPr>
              <a:t>ಅನಗತ್ಯ</a:t>
            </a:r>
            <a:r>
              <a:rPr lang="en-US" b="1" dirty="0" smtClean="0">
                <a:solidFill>
                  <a:srgbClr val="FF0000"/>
                </a:solidFill>
              </a:rPr>
              <a:t> </a:t>
            </a:r>
            <a:r>
              <a:rPr lang="en-US" b="1" dirty="0" err="1" smtClean="0">
                <a:solidFill>
                  <a:srgbClr val="FF0000"/>
                </a:solidFill>
              </a:rPr>
              <a:t>ಪ್ರಭಾವದಡಿಯಲ್ಲಿ</a:t>
            </a:r>
            <a:r>
              <a:rPr lang="en-US" b="1" dirty="0" smtClean="0">
                <a:solidFill>
                  <a:srgbClr val="FF0000"/>
                </a:solidFill>
              </a:rPr>
              <a:t>, </a:t>
            </a:r>
          </a:p>
          <a:p>
            <a:r>
              <a:rPr lang="en-US" b="1" dirty="0" smtClean="0"/>
              <a:t>Coercion</a:t>
            </a:r>
            <a:r>
              <a:rPr lang="en-US" dirty="0" smtClean="0"/>
              <a:t> </a:t>
            </a:r>
            <a:r>
              <a:rPr lang="en-US" dirty="0"/>
              <a:t>is typically physical in nature, in order to obtain consent, it requires a physical force of violent nature</a:t>
            </a:r>
            <a:r>
              <a:rPr lang="en-US" dirty="0" smtClean="0"/>
              <a:t>.</a:t>
            </a:r>
          </a:p>
          <a:p>
            <a:pPr>
              <a:buNone/>
            </a:pPr>
            <a:r>
              <a:rPr lang="en-US" dirty="0" smtClean="0"/>
              <a:t>      </a:t>
            </a:r>
            <a:r>
              <a:rPr lang="en-US" b="1" dirty="0" err="1" smtClean="0">
                <a:solidFill>
                  <a:srgbClr val="C00000"/>
                </a:solidFill>
              </a:rPr>
              <a:t>ಹಿಂಸಾತ್ಮಕ</a:t>
            </a:r>
            <a:r>
              <a:rPr lang="en-US" b="1" dirty="0" smtClean="0">
                <a:solidFill>
                  <a:srgbClr val="C00000"/>
                </a:solidFill>
              </a:rPr>
              <a:t> </a:t>
            </a:r>
            <a:r>
              <a:rPr lang="en-US" b="1" dirty="0" err="1" smtClean="0">
                <a:solidFill>
                  <a:srgbClr val="C00000"/>
                </a:solidFill>
              </a:rPr>
              <a:t>ಸ್ವಭಾವದ</a:t>
            </a:r>
            <a:r>
              <a:rPr lang="en-US" b="1" dirty="0" smtClean="0">
                <a:solidFill>
                  <a:srgbClr val="C00000"/>
                </a:solidFill>
              </a:rPr>
              <a:t> </a:t>
            </a:r>
            <a:r>
              <a:rPr lang="en-US" b="1" dirty="0" err="1" smtClean="0">
                <a:solidFill>
                  <a:srgbClr val="C00000"/>
                </a:solidFill>
              </a:rPr>
              <a:t>ದೈಹಿಕ</a:t>
            </a:r>
            <a:r>
              <a:rPr lang="en-US" b="1" dirty="0" smtClean="0">
                <a:solidFill>
                  <a:srgbClr val="C00000"/>
                </a:solidFill>
              </a:rPr>
              <a:t> </a:t>
            </a:r>
            <a:r>
              <a:rPr lang="en-US" b="1" dirty="0" err="1" smtClean="0">
                <a:solidFill>
                  <a:srgbClr val="C00000"/>
                </a:solidFill>
              </a:rPr>
              <a:t>ಬಲದ</a:t>
            </a:r>
            <a:r>
              <a:rPr lang="en-US" b="1" dirty="0" smtClean="0">
                <a:solidFill>
                  <a:srgbClr val="C00000"/>
                </a:solidFill>
              </a:rPr>
              <a:t> </a:t>
            </a:r>
            <a:r>
              <a:rPr lang="en-US" b="1" dirty="0" err="1" smtClean="0">
                <a:solidFill>
                  <a:srgbClr val="C00000"/>
                </a:solidFill>
              </a:rPr>
              <a:t>ಅಗತ್ಯವಿರುತ್ತದೆ</a:t>
            </a:r>
            <a:r>
              <a:rPr lang="en-US" b="1" dirty="0" smtClean="0">
                <a:solidFill>
                  <a:srgbClr val="C00000"/>
                </a:solidFill>
              </a:rPr>
              <a:t>.</a:t>
            </a:r>
            <a:endParaRPr lang="en-US" b="1" dirty="0">
              <a:solidFill>
                <a:srgbClr val="C00000"/>
              </a:solidFill>
            </a:endParaRPr>
          </a:p>
          <a:p>
            <a:pPr>
              <a:buNone/>
            </a:pPr>
            <a:r>
              <a:rPr lang="en-US" b="1" dirty="0" smtClean="0">
                <a:solidFill>
                  <a:srgbClr val="C00000"/>
                </a:solidFill>
              </a:rPr>
              <a:t> </a:t>
            </a:r>
            <a:r>
              <a:rPr lang="en-US" dirty="0" smtClean="0"/>
              <a:t> </a:t>
            </a:r>
            <a:r>
              <a:rPr lang="en-US" b="1" dirty="0" smtClean="0"/>
              <a:t>    Undue </a:t>
            </a:r>
            <a:r>
              <a:rPr lang="en-US" b="1" dirty="0"/>
              <a:t>influence</a:t>
            </a:r>
            <a:r>
              <a:rPr lang="en-US" dirty="0"/>
              <a:t> is immoral in nature, using mental pressure to gain consent</a:t>
            </a:r>
            <a:r>
              <a:rPr lang="en-US" dirty="0" smtClean="0"/>
              <a:t>. </a:t>
            </a:r>
          </a:p>
          <a:p>
            <a:pPr>
              <a:buNone/>
            </a:pPr>
            <a:r>
              <a:rPr lang="en-US" b="1" dirty="0" smtClean="0">
                <a:solidFill>
                  <a:srgbClr val="C00000"/>
                </a:solidFill>
              </a:rPr>
              <a:t>     </a:t>
            </a:r>
            <a:r>
              <a:rPr lang="en-US" b="1" dirty="0" err="1" smtClean="0">
                <a:solidFill>
                  <a:srgbClr val="C00000"/>
                </a:solidFill>
              </a:rPr>
              <a:t>ಮಾನಸಿಕ</a:t>
            </a:r>
            <a:r>
              <a:rPr lang="en-US" b="1" dirty="0" smtClean="0">
                <a:solidFill>
                  <a:srgbClr val="C00000"/>
                </a:solidFill>
              </a:rPr>
              <a:t> </a:t>
            </a:r>
            <a:r>
              <a:rPr lang="en-US" b="1" dirty="0" err="1" smtClean="0">
                <a:solidFill>
                  <a:srgbClr val="C00000"/>
                </a:solidFill>
              </a:rPr>
              <a:t>ಒತ್ತಡವನ್ನು</a:t>
            </a:r>
            <a:r>
              <a:rPr lang="en-US" b="1" dirty="0" smtClean="0">
                <a:solidFill>
                  <a:srgbClr val="C00000"/>
                </a:solidFill>
              </a:rPr>
              <a:t> </a:t>
            </a:r>
            <a:r>
              <a:rPr lang="en-US" b="1" dirty="0" err="1" smtClean="0">
                <a:solidFill>
                  <a:srgbClr val="C00000"/>
                </a:solidFill>
              </a:rPr>
              <a:t>ಬಳಸುತ್ತದೆ</a:t>
            </a:r>
            <a:r>
              <a:rPr lang="en-US" b="1" dirty="0" smtClean="0">
                <a:solidFill>
                  <a:srgbClr val="C00000"/>
                </a:solidFill>
              </a:rPr>
              <a:t>.</a:t>
            </a:r>
            <a:endParaRPr lang="en-US" b="1" dirty="0">
              <a:solidFill>
                <a:srgbClr val="C00000"/>
              </a:solidFill>
            </a:endParaRPr>
          </a:p>
          <a:p>
            <a:r>
              <a:rPr lang="en-US" b="1" dirty="0" smtClean="0"/>
              <a:t>Coercion </a:t>
            </a:r>
            <a:r>
              <a:rPr lang="en-US" dirty="0"/>
              <a:t>includes a criminal act and is punishable under the IPC by a person who commits coercion</a:t>
            </a:r>
            <a:r>
              <a:rPr lang="en-US" dirty="0" smtClean="0"/>
              <a:t>. </a:t>
            </a:r>
            <a:r>
              <a:rPr lang="en-US" b="1" dirty="0" err="1" smtClean="0">
                <a:solidFill>
                  <a:srgbClr val="C00000"/>
                </a:solidFill>
              </a:rPr>
              <a:t>ಐಪಿಸಿ</a:t>
            </a:r>
            <a:r>
              <a:rPr lang="en-US" b="1" dirty="0" smtClean="0">
                <a:solidFill>
                  <a:srgbClr val="C00000"/>
                </a:solidFill>
              </a:rPr>
              <a:t> </a:t>
            </a:r>
            <a:r>
              <a:rPr lang="en-US" b="1" dirty="0" err="1" smtClean="0">
                <a:solidFill>
                  <a:srgbClr val="C00000"/>
                </a:solidFill>
              </a:rPr>
              <a:t>ಅಡಿಯಲ್ಲಿ</a:t>
            </a:r>
            <a:r>
              <a:rPr lang="en-US" b="1" dirty="0" smtClean="0">
                <a:solidFill>
                  <a:srgbClr val="C00000"/>
                </a:solidFill>
              </a:rPr>
              <a:t> </a:t>
            </a:r>
            <a:r>
              <a:rPr lang="en-US" b="1" dirty="0" err="1" smtClean="0">
                <a:solidFill>
                  <a:srgbClr val="C00000"/>
                </a:solidFill>
              </a:rPr>
              <a:t>ಶಿಕ್ಷಾರ್ಹವಾಗಿರುತ್ತದೆ</a:t>
            </a:r>
            <a:endParaRPr lang="en-US" b="1" dirty="0" smtClean="0">
              <a:solidFill>
                <a:srgbClr val="C00000"/>
              </a:solidFill>
            </a:endParaRPr>
          </a:p>
          <a:p>
            <a:pPr>
              <a:buNone/>
            </a:pPr>
            <a:r>
              <a:rPr lang="en-US" b="1" dirty="0" smtClean="0">
                <a:solidFill>
                  <a:srgbClr val="C00000"/>
                </a:solidFill>
              </a:rPr>
              <a:t>     </a:t>
            </a:r>
            <a:r>
              <a:rPr lang="en-US" b="1" dirty="0" smtClean="0"/>
              <a:t> Undue Influence </a:t>
            </a:r>
            <a:r>
              <a:rPr lang="en-US" dirty="0" smtClean="0"/>
              <a:t>requires unlawful act and is not punishable under the IPC by a person who has done undue influence</a:t>
            </a:r>
          </a:p>
          <a:p>
            <a:pPr>
              <a:buNone/>
            </a:pPr>
            <a:r>
              <a:rPr lang="en-US" dirty="0" smtClean="0"/>
              <a:t>      </a:t>
            </a:r>
            <a:r>
              <a:rPr lang="en-US" b="1" dirty="0" err="1" smtClean="0">
                <a:solidFill>
                  <a:srgbClr val="C00000"/>
                </a:solidFill>
              </a:rPr>
              <a:t>ಐಪಿಸಿ</a:t>
            </a:r>
            <a:r>
              <a:rPr lang="en-US" b="1" dirty="0" smtClean="0">
                <a:solidFill>
                  <a:srgbClr val="C00000"/>
                </a:solidFill>
              </a:rPr>
              <a:t> </a:t>
            </a:r>
            <a:r>
              <a:rPr lang="en-US" b="1" dirty="0" err="1" smtClean="0">
                <a:solidFill>
                  <a:srgbClr val="C00000"/>
                </a:solidFill>
              </a:rPr>
              <a:t>ಅಡಿಯಲ್ಲಿ</a:t>
            </a:r>
            <a:r>
              <a:rPr lang="en-US" b="1" dirty="0" smtClean="0">
                <a:solidFill>
                  <a:srgbClr val="C00000"/>
                </a:solidFill>
              </a:rPr>
              <a:t> </a:t>
            </a:r>
            <a:r>
              <a:rPr lang="en-US" b="1" dirty="0" err="1" smtClean="0">
                <a:solidFill>
                  <a:srgbClr val="C00000"/>
                </a:solidFill>
              </a:rPr>
              <a:t>ಶಿಕ್ಷಿಸಲಾಗುವುದಿಲ್ಲ</a:t>
            </a:r>
            <a:endParaRPr lang="en-US" b="1"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562600"/>
          </a:xfrm>
        </p:spPr>
        <p:txBody>
          <a:bodyPr>
            <a:normAutofit fontScale="85000" lnSpcReduction="20000"/>
          </a:bodyPr>
          <a:lstStyle/>
          <a:p>
            <a:r>
              <a:rPr lang="en-US" b="1" dirty="0" smtClean="0"/>
              <a:t>Coercion </a:t>
            </a:r>
            <a:r>
              <a:rPr lang="en-US" dirty="0" smtClean="0"/>
              <a:t>does not involve a party’s relationship.</a:t>
            </a:r>
          </a:p>
          <a:p>
            <a:pPr>
              <a:buNone/>
            </a:pPr>
            <a:r>
              <a:rPr lang="en-US" dirty="0" smtClean="0"/>
              <a:t>     </a:t>
            </a:r>
            <a:r>
              <a:rPr lang="en-US" dirty="0" err="1" smtClean="0">
                <a:solidFill>
                  <a:srgbClr val="C00000"/>
                </a:solidFill>
              </a:rPr>
              <a:t>ಬಲಾತ್ಕಾರವು</a:t>
            </a:r>
            <a:r>
              <a:rPr lang="en-US" dirty="0" smtClean="0">
                <a:solidFill>
                  <a:srgbClr val="C00000"/>
                </a:solidFill>
              </a:rPr>
              <a:t> </a:t>
            </a:r>
            <a:r>
              <a:rPr lang="en-US" dirty="0" err="1" smtClean="0">
                <a:solidFill>
                  <a:srgbClr val="C00000"/>
                </a:solidFill>
              </a:rPr>
              <a:t>ಪಕ್ಷದ</a:t>
            </a:r>
            <a:r>
              <a:rPr lang="en-US" dirty="0" smtClean="0">
                <a:solidFill>
                  <a:srgbClr val="C00000"/>
                </a:solidFill>
              </a:rPr>
              <a:t> </a:t>
            </a:r>
            <a:r>
              <a:rPr lang="en-US" dirty="0" err="1" smtClean="0">
                <a:solidFill>
                  <a:srgbClr val="C00000"/>
                </a:solidFill>
              </a:rPr>
              <a:t>ಸಂಬಂಧವನ್ನು</a:t>
            </a:r>
            <a:r>
              <a:rPr lang="en-US" dirty="0" smtClean="0">
                <a:solidFill>
                  <a:srgbClr val="C00000"/>
                </a:solidFill>
              </a:rPr>
              <a:t> </a:t>
            </a:r>
            <a:r>
              <a:rPr lang="en-US" dirty="0" err="1" smtClean="0">
                <a:solidFill>
                  <a:srgbClr val="C00000"/>
                </a:solidFill>
              </a:rPr>
              <a:t>ಒಳಗೊಂಡಿರುವುದಿಲ್ಲ</a:t>
            </a:r>
            <a:r>
              <a:rPr lang="en-US" dirty="0" smtClean="0">
                <a:solidFill>
                  <a:srgbClr val="C00000"/>
                </a:solidFill>
              </a:rPr>
              <a:t>.</a:t>
            </a:r>
          </a:p>
          <a:p>
            <a:pPr>
              <a:buNone/>
            </a:pPr>
            <a:r>
              <a:rPr lang="en-US" dirty="0" smtClean="0">
                <a:solidFill>
                  <a:srgbClr val="C00000"/>
                </a:solidFill>
              </a:rPr>
              <a:t>    </a:t>
            </a:r>
            <a:r>
              <a:rPr lang="en-US" dirty="0" smtClean="0"/>
              <a:t> </a:t>
            </a:r>
            <a:r>
              <a:rPr lang="en-US" b="1" dirty="0" smtClean="0"/>
              <a:t>Undue influence c</a:t>
            </a:r>
            <a:r>
              <a:rPr lang="en-US" dirty="0" smtClean="0"/>
              <a:t>an only be exerted if there is a relationship between two-party.</a:t>
            </a:r>
          </a:p>
          <a:p>
            <a:pPr>
              <a:buNone/>
            </a:pPr>
            <a:r>
              <a:rPr lang="en-US" dirty="0" smtClean="0"/>
              <a:t>    </a:t>
            </a:r>
            <a:r>
              <a:rPr lang="en-US" dirty="0" smtClean="0">
                <a:solidFill>
                  <a:srgbClr val="C00000"/>
                </a:solidFill>
              </a:rPr>
              <a:t> </a:t>
            </a:r>
            <a:r>
              <a:rPr lang="en-US" dirty="0" err="1" smtClean="0">
                <a:solidFill>
                  <a:srgbClr val="C00000"/>
                </a:solidFill>
              </a:rPr>
              <a:t>ಎರಡು</a:t>
            </a:r>
            <a:r>
              <a:rPr lang="en-US" dirty="0" smtClean="0">
                <a:solidFill>
                  <a:srgbClr val="C00000"/>
                </a:solidFill>
              </a:rPr>
              <a:t> </a:t>
            </a:r>
            <a:r>
              <a:rPr lang="en-US" dirty="0" err="1" smtClean="0">
                <a:solidFill>
                  <a:srgbClr val="C00000"/>
                </a:solidFill>
              </a:rPr>
              <a:t>ಪಕ್ಷಗಳ</a:t>
            </a:r>
            <a:r>
              <a:rPr lang="en-US" dirty="0" smtClean="0">
                <a:solidFill>
                  <a:srgbClr val="C00000"/>
                </a:solidFill>
              </a:rPr>
              <a:t> </a:t>
            </a:r>
            <a:r>
              <a:rPr lang="en-US" dirty="0" err="1" smtClean="0">
                <a:solidFill>
                  <a:srgbClr val="C00000"/>
                </a:solidFill>
              </a:rPr>
              <a:t>ನಡುವೆ</a:t>
            </a:r>
            <a:r>
              <a:rPr lang="en-US" dirty="0" smtClean="0">
                <a:solidFill>
                  <a:srgbClr val="C00000"/>
                </a:solidFill>
              </a:rPr>
              <a:t> </a:t>
            </a:r>
            <a:r>
              <a:rPr lang="en-US" dirty="0" err="1" smtClean="0">
                <a:solidFill>
                  <a:srgbClr val="C00000"/>
                </a:solidFill>
              </a:rPr>
              <a:t>ಸಂಬಂಧವಿದ್ದರೆ</a:t>
            </a:r>
            <a:r>
              <a:rPr lang="en-US" dirty="0" smtClean="0">
                <a:solidFill>
                  <a:srgbClr val="C00000"/>
                </a:solidFill>
              </a:rPr>
              <a:t> </a:t>
            </a:r>
            <a:r>
              <a:rPr lang="en-US" dirty="0" err="1" smtClean="0">
                <a:solidFill>
                  <a:srgbClr val="C00000"/>
                </a:solidFill>
              </a:rPr>
              <a:t>ಮಾತ್ರ</a:t>
            </a:r>
            <a:r>
              <a:rPr lang="en-US" dirty="0" smtClean="0">
                <a:solidFill>
                  <a:srgbClr val="C00000"/>
                </a:solidFill>
              </a:rPr>
              <a:t> </a:t>
            </a:r>
            <a:r>
              <a:rPr lang="en-US" dirty="0" err="1" smtClean="0">
                <a:solidFill>
                  <a:srgbClr val="C00000"/>
                </a:solidFill>
              </a:rPr>
              <a:t>ಅನಗತ್ಯ</a:t>
            </a:r>
            <a:r>
              <a:rPr lang="en-US" dirty="0" smtClean="0">
                <a:solidFill>
                  <a:srgbClr val="C00000"/>
                </a:solidFill>
              </a:rPr>
              <a:t> </a:t>
            </a:r>
            <a:r>
              <a:rPr lang="en-US" dirty="0" err="1" smtClean="0">
                <a:solidFill>
                  <a:srgbClr val="C00000"/>
                </a:solidFill>
              </a:rPr>
              <a:t>ಪ್ರಭಾವ</a:t>
            </a:r>
            <a:r>
              <a:rPr lang="en-US" dirty="0" smtClean="0">
                <a:solidFill>
                  <a:srgbClr val="C00000"/>
                </a:solidFill>
              </a:rPr>
              <a:t> </a:t>
            </a:r>
            <a:r>
              <a:rPr lang="en-US" dirty="0" err="1" smtClean="0">
                <a:solidFill>
                  <a:srgbClr val="C00000"/>
                </a:solidFill>
              </a:rPr>
              <a:t>ಬೀರಬಹುದು</a:t>
            </a:r>
            <a:r>
              <a:rPr lang="en-US" dirty="0" smtClean="0">
                <a:solidFill>
                  <a:srgbClr val="C00000"/>
                </a:solidFill>
              </a:rPr>
              <a:t>.</a:t>
            </a:r>
          </a:p>
          <a:p>
            <a:r>
              <a:rPr lang="en-US" dirty="0" smtClean="0"/>
              <a:t>When</a:t>
            </a:r>
            <a:r>
              <a:rPr lang="en-US" b="1" dirty="0" smtClean="0"/>
              <a:t> coercion</a:t>
            </a:r>
            <a:r>
              <a:rPr lang="en-US" dirty="0" smtClean="0"/>
              <a:t> induces consent to an agreement, the agreement is null and void at the option of the party whose consent is induced. </a:t>
            </a:r>
            <a:r>
              <a:rPr lang="en-US" dirty="0" err="1" smtClean="0">
                <a:solidFill>
                  <a:srgbClr val="C00000"/>
                </a:solidFill>
              </a:rPr>
              <a:t>ಒಪ್ಪಂದವು</a:t>
            </a:r>
            <a:r>
              <a:rPr lang="en-US" dirty="0" smtClean="0">
                <a:solidFill>
                  <a:srgbClr val="C00000"/>
                </a:solidFill>
              </a:rPr>
              <a:t> </a:t>
            </a:r>
            <a:r>
              <a:rPr lang="en-US" dirty="0" err="1" smtClean="0">
                <a:solidFill>
                  <a:srgbClr val="C00000"/>
                </a:solidFill>
              </a:rPr>
              <a:t>ಶೂನ್ಯವಾಗಿರುತ್ತದೆ</a:t>
            </a:r>
            <a:r>
              <a:rPr lang="en-US" dirty="0" smtClean="0">
                <a:solidFill>
                  <a:srgbClr val="C00000"/>
                </a:solidFill>
              </a:rPr>
              <a:t> </a:t>
            </a:r>
            <a:r>
              <a:rPr lang="en-US" dirty="0" err="1" smtClean="0">
                <a:solidFill>
                  <a:srgbClr val="C00000"/>
                </a:solidFill>
              </a:rPr>
              <a:t>ಮತ್ತು</a:t>
            </a:r>
            <a:r>
              <a:rPr lang="en-US" dirty="0" smtClean="0">
                <a:solidFill>
                  <a:srgbClr val="C00000"/>
                </a:solidFill>
              </a:rPr>
              <a:t> </a:t>
            </a:r>
            <a:r>
              <a:rPr lang="en-US" dirty="0" err="1" smtClean="0">
                <a:solidFill>
                  <a:srgbClr val="C00000"/>
                </a:solidFill>
              </a:rPr>
              <a:t>ಅನೂರ್ಜಿತವಾಗಿರುತ್ತದೆ</a:t>
            </a:r>
            <a:r>
              <a:rPr lang="en-US" dirty="0" smtClean="0">
                <a:solidFill>
                  <a:srgbClr val="C00000"/>
                </a:solidFill>
              </a:rPr>
              <a:t>.</a:t>
            </a:r>
          </a:p>
          <a:p>
            <a:pPr>
              <a:buNone/>
            </a:pPr>
            <a:r>
              <a:rPr lang="en-US" dirty="0" smtClean="0">
                <a:solidFill>
                  <a:srgbClr val="C00000"/>
                </a:solidFill>
              </a:rPr>
              <a:t>      </a:t>
            </a:r>
            <a:r>
              <a:rPr lang="en-US" dirty="0" smtClean="0"/>
              <a:t>When consent to an agreement is caused by </a:t>
            </a:r>
            <a:r>
              <a:rPr lang="en-US" b="1" dirty="0" smtClean="0"/>
              <a:t>undue influence, </a:t>
            </a:r>
            <a:r>
              <a:rPr lang="en-US" dirty="0" smtClean="0"/>
              <a:t>it becomes null and void at the discretion of the individual whose consent has been so affected. </a:t>
            </a:r>
            <a:r>
              <a:rPr lang="en-US" dirty="0" err="1" smtClean="0">
                <a:solidFill>
                  <a:srgbClr val="C00000"/>
                </a:solidFill>
              </a:rPr>
              <a:t>ಒಪ್ಪಂದವು</a:t>
            </a:r>
            <a:r>
              <a:rPr lang="en-US" dirty="0" smtClean="0">
                <a:solidFill>
                  <a:srgbClr val="C00000"/>
                </a:solidFill>
              </a:rPr>
              <a:t> </a:t>
            </a:r>
            <a:r>
              <a:rPr lang="en-US" dirty="0" err="1" smtClean="0">
                <a:solidFill>
                  <a:srgbClr val="C00000"/>
                </a:solidFill>
              </a:rPr>
              <a:t>ಶೂನ್ಯವಾಗಿರುತ್ತದೆ</a:t>
            </a:r>
            <a:r>
              <a:rPr lang="en-US" dirty="0" smtClean="0">
                <a:solidFill>
                  <a:srgbClr val="C00000"/>
                </a:solidFill>
              </a:rPr>
              <a:t> </a:t>
            </a:r>
            <a:r>
              <a:rPr lang="en-US" dirty="0" err="1" smtClean="0">
                <a:solidFill>
                  <a:srgbClr val="C00000"/>
                </a:solidFill>
              </a:rPr>
              <a:t>ಮತ್ತು</a:t>
            </a:r>
            <a:r>
              <a:rPr lang="en-US" dirty="0" smtClean="0">
                <a:solidFill>
                  <a:srgbClr val="C00000"/>
                </a:solidFill>
              </a:rPr>
              <a:t> </a:t>
            </a:r>
            <a:r>
              <a:rPr lang="en-US" dirty="0" err="1" smtClean="0">
                <a:solidFill>
                  <a:srgbClr val="C00000"/>
                </a:solidFill>
              </a:rPr>
              <a:t>ಅನೂರ್ಜಿತವಾಗಿರುತ್ತದೆ</a:t>
            </a:r>
            <a:r>
              <a:rPr lang="en-US" dirty="0" smtClean="0">
                <a:solidFill>
                  <a:srgbClr val="C00000"/>
                </a:solidFill>
              </a:rPr>
              <a:t>.</a:t>
            </a:r>
            <a:endParaRPr lang="en-US"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en-US" dirty="0" smtClean="0"/>
              <a:t>3.Fraud </a:t>
            </a:r>
            <a:r>
              <a:rPr lang="en-US" dirty="0" err="1" smtClean="0">
                <a:solidFill>
                  <a:srgbClr val="FF0000"/>
                </a:solidFill>
              </a:rPr>
              <a:t>ವಂಚನೆ</a:t>
            </a:r>
            <a:r>
              <a:rPr lang="en-US" dirty="0" smtClean="0">
                <a:solidFill>
                  <a:srgbClr val="FF0000"/>
                </a:solidFill>
              </a:rPr>
              <a:t> </a:t>
            </a:r>
            <a:r>
              <a:rPr lang="en-US" dirty="0" smtClean="0"/>
              <a:t>(</a:t>
            </a:r>
            <a:r>
              <a:rPr lang="en-US" dirty="0"/>
              <a:t>Section 17)</a:t>
            </a:r>
            <a:br>
              <a:rPr lang="en-US" dirty="0"/>
            </a:br>
            <a:endParaRPr lang="en-US"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pPr algn="just"/>
            <a:r>
              <a:rPr lang="en-US" b="1" dirty="0"/>
              <a:t>According to </a:t>
            </a:r>
            <a:r>
              <a:rPr lang="en-US" b="1" dirty="0">
                <a:hlinkClick r:id="rId2"/>
              </a:rPr>
              <a:t>Section 17</a:t>
            </a:r>
            <a:r>
              <a:rPr lang="en-US" b="1" dirty="0"/>
              <a:t> of Indian Contract Act, Fraud includes any of the following acts committed by a contracting party or its connivance or its agent in order to deceive or induce a party or its agent to enter into the contract</a:t>
            </a:r>
            <a:r>
              <a:rPr lang="en-US" b="1" dirty="0" smtClean="0"/>
              <a:t>:</a:t>
            </a:r>
          </a:p>
          <a:p>
            <a:pPr>
              <a:buNone/>
            </a:pPr>
            <a:r>
              <a:rPr lang="en-US" dirty="0" smtClean="0">
                <a:solidFill>
                  <a:srgbClr val="FF0000"/>
                </a:solidFill>
              </a:rPr>
              <a:t> </a:t>
            </a:r>
            <a:r>
              <a:rPr lang="en-US" dirty="0" err="1" smtClean="0">
                <a:solidFill>
                  <a:srgbClr val="FF0000"/>
                </a:solidFill>
              </a:rPr>
              <a:t>ಒಪ್ಪಂದಕ್ಕೆ</a:t>
            </a:r>
            <a:r>
              <a:rPr lang="en-US" dirty="0" smtClean="0">
                <a:solidFill>
                  <a:srgbClr val="FF0000"/>
                </a:solidFill>
              </a:rPr>
              <a:t> </a:t>
            </a:r>
            <a:r>
              <a:rPr lang="en-US" dirty="0" err="1" smtClean="0">
                <a:solidFill>
                  <a:srgbClr val="FF0000"/>
                </a:solidFill>
              </a:rPr>
              <a:t>ಪ್ರವೇಶಿಸಲು</a:t>
            </a:r>
            <a:r>
              <a:rPr lang="en-US" dirty="0" smtClean="0">
                <a:solidFill>
                  <a:srgbClr val="FF0000"/>
                </a:solidFill>
              </a:rPr>
              <a:t> </a:t>
            </a:r>
            <a:r>
              <a:rPr lang="en-US" dirty="0" err="1" smtClean="0">
                <a:solidFill>
                  <a:srgbClr val="FF0000"/>
                </a:solidFill>
              </a:rPr>
              <a:t>ಮೋಸಗೊಳಿಸುವ</a:t>
            </a:r>
            <a:r>
              <a:rPr lang="en-US" dirty="0" smtClean="0">
                <a:solidFill>
                  <a:srgbClr val="FF0000"/>
                </a:solidFill>
              </a:rPr>
              <a:t>  ಈ </a:t>
            </a:r>
            <a:r>
              <a:rPr lang="en-US" dirty="0" err="1" smtClean="0">
                <a:solidFill>
                  <a:srgbClr val="FF0000"/>
                </a:solidFill>
              </a:rPr>
              <a:t>ಕೆಳಗಿನ</a:t>
            </a:r>
            <a:r>
              <a:rPr lang="en-US" dirty="0" smtClean="0">
                <a:solidFill>
                  <a:srgbClr val="FF0000"/>
                </a:solidFill>
              </a:rPr>
              <a:t> </a:t>
            </a:r>
            <a:r>
              <a:rPr lang="en-US" dirty="0" err="1" smtClean="0">
                <a:solidFill>
                  <a:srgbClr val="FF0000"/>
                </a:solidFill>
              </a:rPr>
              <a:t>ಯಾವುದೇ</a:t>
            </a:r>
            <a:r>
              <a:rPr lang="en-US" dirty="0" smtClean="0">
                <a:solidFill>
                  <a:srgbClr val="FF0000"/>
                </a:solidFill>
              </a:rPr>
              <a:t> </a:t>
            </a:r>
            <a:r>
              <a:rPr lang="en-US" dirty="0" err="1" smtClean="0">
                <a:solidFill>
                  <a:srgbClr val="FF0000"/>
                </a:solidFill>
              </a:rPr>
              <a:t>ಕೃತ್ಯಗಳನ್ನು</a:t>
            </a:r>
            <a:r>
              <a:rPr lang="en-US" dirty="0" smtClean="0">
                <a:solidFill>
                  <a:srgbClr val="FF0000"/>
                </a:solidFill>
              </a:rPr>
              <a:t> </a:t>
            </a:r>
            <a:r>
              <a:rPr lang="en-US" dirty="0" err="1" smtClean="0">
                <a:solidFill>
                  <a:srgbClr val="FF0000"/>
                </a:solidFill>
              </a:rPr>
              <a:t>ವಂಚನೆ</a:t>
            </a:r>
            <a:r>
              <a:rPr lang="en-US" dirty="0" smtClean="0">
                <a:solidFill>
                  <a:srgbClr val="FF0000"/>
                </a:solidFill>
              </a:rPr>
              <a:t> </a:t>
            </a:r>
            <a:r>
              <a:rPr lang="en-US" dirty="0" err="1" smtClean="0">
                <a:solidFill>
                  <a:srgbClr val="FF0000"/>
                </a:solidFill>
              </a:rPr>
              <a:t>ಒಳಗೊಂಡಿದೆ</a:t>
            </a:r>
            <a:r>
              <a:rPr lang="en-US" dirty="0" smtClean="0">
                <a:solidFill>
                  <a:srgbClr val="FF0000"/>
                </a:solidFill>
              </a:rPr>
              <a:t>:</a:t>
            </a:r>
          </a:p>
          <a:p>
            <a:pPr lvl="0"/>
            <a:r>
              <a:rPr lang="en-US" dirty="0" err="1" smtClean="0">
                <a:solidFill>
                  <a:srgbClr val="FF0000"/>
                </a:solidFill>
              </a:rPr>
              <a:t>ಸತ್ಯವನ್ನು</a:t>
            </a:r>
            <a:r>
              <a:rPr lang="en-US" dirty="0" smtClean="0">
                <a:solidFill>
                  <a:srgbClr val="FF0000"/>
                </a:solidFill>
              </a:rPr>
              <a:t> </a:t>
            </a:r>
            <a:r>
              <a:rPr lang="en-US" dirty="0" err="1" smtClean="0">
                <a:solidFill>
                  <a:srgbClr val="FF0000"/>
                </a:solidFill>
              </a:rPr>
              <a:t>ತಿಳಿದಿರುವವರಿಂದ</a:t>
            </a:r>
            <a:r>
              <a:rPr lang="en-US" dirty="0" smtClean="0">
                <a:solidFill>
                  <a:srgbClr val="FF0000"/>
                </a:solidFill>
              </a:rPr>
              <a:t> </a:t>
            </a:r>
            <a:r>
              <a:rPr lang="en-US" dirty="0" err="1" smtClean="0">
                <a:solidFill>
                  <a:srgbClr val="FF0000"/>
                </a:solidFill>
              </a:rPr>
              <a:t>ಸತ್ಯವನ್ನು</a:t>
            </a:r>
            <a:r>
              <a:rPr lang="en-US" dirty="0" smtClean="0">
                <a:solidFill>
                  <a:srgbClr val="FF0000"/>
                </a:solidFill>
              </a:rPr>
              <a:t> </a:t>
            </a:r>
            <a:r>
              <a:rPr lang="en-US" dirty="0" err="1" smtClean="0">
                <a:solidFill>
                  <a:srgbClr val="FF0000"/>
                </a:solidFill>
              </a:rPr>
              <a:t>ಪರಿಣಾಮಕಾರಿಯಾಗಿ</a:t>
            </a:r>
            <a:r>
              <a:rPr lang="en-US" dirty="0" smtClean="0">
                <a:solidFill>
                  <a:srgbClr val="FF0000"/>
                </a:solidFill>
              </a:rPr>
              <a:t> </a:t>
            </a:r>
            <a:r>
              <a:rPr lang="en-US" dirty="0" err="1" smtClean="0">
                <a:solidFill>
                  <a:srgbClr val="FF0000"/>
                </a:solidFill>
              </a:rPr>
              <a:t>ಮರೆಮಾಚುವುದು</a:t>
            </a:r>
            <a:r>
              <a:rPr lang="en-US" dirty="0" smtClean="0">
                <a:solidFill>
                  <a:srgbClr val="FF0000"/>
                </a:solidFill>
              </a:rPr>
              <a:t>;</a:t>
            </a:r>
          </a:p>
          <a:p>
            <a:pPr lvl="0"/>
            <a:r>
              <a:rPr lang="en-US" dirty="0" err="1" smtClean="0">
                <a:solidFill>
                  <a:srgbClr val="FF0000"/>
                </a:solidFill>
              </a:rPr>
              <a:t>ಅದನ್ನು</a:t>
            </a:r>
            <a:r>
              <a:rPr lang="en-US" dirty="0" smtClean="0">
                <a:solidFill>
                  <a:srgbClr val="FF0000"/>
                </a:solidFill>
              </a:rPr>
              <a:t> </a:t>
            </a:r>
            <a:r>
              <a:rPr lang="en-US" dirty="0" err="1" smtClean="0">
                <a:solidFill>
                  <a:srgbClr val="FF0000"/>
                </a:solidFill>
              </a:rPr>
              <a:t>ಕೈಗೊಳ್ಳುವ</a:t>
            </a:r>
            <a:r>
              <a:rPr lang="en-US" dirty="0" smtClean="0">
                <a:solidFill>
                  <a:srgbClr val="FF0000"/>
                </a:solidFill>
              </a:rPr>
              <a:t> </a:t>
            </a:r>
            <a:r>
              <a:rPr lang="en-US" dirty="0" err="1" smtClean="0">
                <a:solidFill>
                  <a:srgbClr val="FF0000"/>
                </a:solidFill>
              </a:rPr>
              <a:t>ಯಾವುದೇ</a:t>
            </a:r>
            <a:r>
              <a:rPr lang="en-US" dirty="0" smtClean="0">
                <a:solidFill>
                  <a:srgbClr val="FF0000"/>
                </a:solidFill>
              </a:rPr>
              <a:t> </a:t>
            </a:r>
            <a:r>
              <a:rPr lang="en-US" dirty="0" err="1" smtClean="0">
                <a:solidFill>
                  <a:srgbClr val="FF0000"/>
                </a:solidFill>
              </a:rPr>
              <a:t>ಉದ್ದೇಶವಿಲ್ಲದೆ</a:t>
            </a:r>
            <a:r>
              <a:rPr lang="en-US" dirty="0" smtClean="0">
                <a:solidFill>
                  <a:srgbClr val="FF0000"/>
                </a:solidFill>
              </a:rPr>
              <a:t> </a:t>
            </a:r>
            <a:r>
              <a:rPr lang="en-US" dirty="0" err="1" smtClean="0">
                <a:solidFill>
                  <a:srgbClr val="FF0000"/>
                </a:solidFill>
              </a:rPr>
              <a:t>ಮಾಡಿದ</a:t>
            </a:r>
            <a:r>
              <a:rPr lang="en-US" dirty="0" smtClean="0">
                <a:solidFill>
                  <a:srgbClr val="FF0000"/>
                </a:solidFill>
              </a:rPr>
              <a:t> </a:t>
            </a:r>
            <a:r>
              <a:rPr lang="en-US" dirty="0" err="1" smtClean="0">
                <a:solidFill>
                  <a:srgbClr val="FF0000"/>
                </a:solidFill>
              </a:rPr>
              <a:t>ಭರವಸೆ</a:t>
            </a:r>
            <a:r>
              <a:rPr lang="en-US" dirty="0" smtClean="0">
                <a:solidFill>
                  <a:srgbClr val="FF0000"/>
                </a:solidFill>
              </a:rPr>
              <a:t>;</a:t>
            </a:r>
          </a:p>
          <a:p>
            <a:pPr lvl="0"/>
            <a:r>
              <a:rPr lang="en-US" dirty="0" err="1" smtClean="0">
                <a:solidFill>
                  <a:srgbClr val="FF0000"/>
                </a:solidFill>
              </a:rPr>
              <a:t>ಮೋಸಗೊಳಿಸಲು</a:t>
            </a:r>
            <a:r>
              <a:rPr lang="en-US" dirty="0" smtClean="0">
                <a:solidFill>
                  <a:srgbClr val="FF0000"/>
                </a:solidFill>
              </a:rPr>
              <a:t> </a:t>
            </a:r>
            <a:r>
              <a:rPr lang="en-US" dirty="0" err="1" smtClean="0">
                <a:solidFill>
                  <a:srgbClr val="FF0000"/>
                </a:solidFill>
              </a:rPr>
              <a:t>ಸೂಕ್ತವಾದ</a:t>
            </a:r>
            <a:r>
              <a:rPr lang="en-US" dirty="0" smtClean="0">
                <a:solidFill>
                  <a:srgbClr val="FF0000"/>
                </a:solidFill>
              </a:rPr>
              <a:t> </a:t>
            </a:r>
            <a:r>
              <a:rPr lang="en-US" dirty="0" err="1" smtClean="0">
                <a:solidFill>
                  <a:srgbClr val="FF0000"/>
                </a:solidFill>
              </a:rPr>
              <a:t>ಯಾವುದೇ</a:t>
            </a:r>
            <a:r>
              <a:rPr lang="en-US" dirty="0" smtClean="0">
                <a:solidFill>
                  <a:srgbClr val="FF0000"/>
                </a:solidFill>
              </a:rPr>
              <a:t> </a:t>
            </a:r>
            <a:r>
              <a:rPr lang="en-US" dirty="0" err="1" smtClean="0">
                <a:solidFill>
                  <a:srgbClr val="FF0000"/>
                </a:solidFill>
              </a:rPr>
              <a:t>ಕ್ರಿಯೆ</a:t>
            </a:r>
            <a:r>
              <a:rPr lang="en-US" dirty="0" smtClean="0">
                <a:solidFill>
                  <a:srgbClr val="FF0000"/>
                </a:solidFill>
              </a:rPr>
              <a:t>;</a:t>
            </a:r>
          </a:p>
          <a:p>
            <a:pPr lvl="0"/>
            <a:r>
              <a:rPr lang="en-US" dirty="0" err="1" smtClean="0">
                <a:solidFill>
                  <a:srgbClr val="FF0000"/>
                </a:solidFill>
              </a:rPr>
              <a:t>ಕಾನೂನಿನಂತಹ</a:t>
            </a:r>
            <a:r>
              <a:rPr lang="en-US" dirty="0" smtClean="0">
                <a:solidFill>
                  <a:srgbClr val="FF0000"/>
                </a:solidFill>
              </a:rPr>
              <a:t> </a:t>
            </a:r>
            <a:r>
              <a:rPr lang="en-US" dirty="0" err="1" smtClean="0">
                <a:solidFill>
                  <a:srgbClr val="FF0000"/>
                </a:solidFill>
              </a:rPr>
              <a:t>ಯಾವುದೇ</a:t>
            </a:r>
            <a:r>
              <a:rPr lang="en-US" dirty="0" smtClean="0">
                <a:solidFill>
                  <a:srgbClr val="FF0000"/>
                </a:solidFill>
              </a:rPr>
              <a:t> </a:t>
            </a:r>
            <a:r>
              <a:rPr lang="en-US" dirty="0" err="1" smtClean="0">
                <a:solidFill>
                  <a:srgbClr val="FF0000"/>
                </a:solidFill>
              </a:rPr>
              <a:t>ಕೃತ್ಯ</a:t>
            </a:r>
            <a:r>
              <a:rPr lang="en-US" dirty="0" smtClean="0">
                <a:solidFill>
                  <a:srgbClr val="FF0000"/>
                </a:solidFill>
              </a:rPr>
              <a:t> </a:t>
            </a:r>
            <a:r>
              <a:rPr lang="en-US" dirty="0" err="1" smtClean="0">
                <a:solidFill>
                  <a:srgbClr val="FF0000"/>
                </a:solidFill>
              </a:rPr>
              <a:t>ಅಥವಾ</a:t>
            </a:r>
            <a:r>
              <a:rPr lang="en-US" dirty="0" smtClean="0">
                <a:solidFill>
                  <a:srgbClr val="FF0000"/>
                </a:solidFill>
              </a:rPr>
              <a:t> </a:t>
            </a:r>
            <a:r>
              <a:rPr lang="en-US" dirty="0" err="1" smtClean="0">
                <a:solidFill>
                  <a:srgbClr val="FF0000"/>
                </a:solidFill>
              </a:rPr>
              <a:t>ಲೋಪವು</a:t>
            </a:r>
            <a:r>
              <a:rPr lang="en-US" dirty="0" smtClean="0">
                <a:solidFill>
                  <a:srgbClr val="FF0000"/>
                </a:solidFill>
              </a:rPr>
              <a:t> </a:t>
            </a:r>
            <a:r>
              <a:rPr lang="en-US" dirty="0" err="1" smtClean="0">
                <a:solidFill>
                  <a:srgbClr val="FF0000"/>
                </a:solidFill>
              </a:rPr>
              <a:t>ಮೋಸ</a:t>
            </a:r>
            <a:r>
              <a:rPr lang="en-US" dirty="0" smtClean="0">
                <a:solidFill>
                  <a:srgbClr val="FF0000"/>
                </a:solidFill>
              </a:rPr>
              <a:t> </a:t>
            </a:r>
            <a:r>
              <a:rPr lang="en-US" dirty="0" err="1" smtClean="0">
                <a:solidFill>
                  <a:srgbClr val="FF0000"/>
                </a:solidFill>
              </a:rPr>
              <a:t>ಎಂದು</a:t>
            </a:r>
            <a:r>
              <a:rPr lang="en-US" dirty="0" smtClean="0">
                <a:solidFill>
                  <a:srgbClr val="FF0000"/>
                </a:solidFill>
              </a:rPr>
              <a:t> </a:t>
            </a:r>
            <a:r>
              <a:rPr lang="en-US" dirty="0" err="1" smtClean="0">
                <a:solidFill>
                  <a:srgbClr val="FF0000"/>
                </a:solidFill>
              </a:rPr>
              <a:t>ಪರಿಗಣಿಸುತ್ತದೆ</a:t>
            </a:r>
            <a:r>
              <a:rPr lang="en-US" dirty="0" smtClean="0">
                <a:solidFill>
                  <a:srgbClr val="FF0000"/>
                </a:solidFill>
              </a:rPr>
              <a:t>.</a:t>
            </a:r>
            <a:endParaRPr lang="en-US"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Fraud </a:t>
            </a:r>
            <a:r>
              <a:rPr lang="en-US" dirty="0" err="1" smtClean="0"/>
              <a:t>ವಂಚನೆ</a:t>
            </a: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r>
              <a:rPr lang="en-US" dirty="0" smtClean="0"/>
              <a:t>Example</a:t>
            </a:r>
          </a:p>
          <a:p>
            <a:pPr algn="just"/>
            <a:r>
              <a:rPr lang="en-US" b="1" dirty="0" smtClean="0">
                <a:solidFill>
                  <a:srgbClr val="FF0000"/>
                </a:solidFill>
              </a:rPr>
              <a:t>‘A’ sells his horse to ‘B’ by auction, which ‘A’ knows to be unsound, ‘A’ tells ‘B’ nothing about the unsoundness of the horse. This is a fraud on the part of ‘A’.</a:t>
            </a:r>
          </a:p>
          <a:p>
            <a:pPr algn="just"/>
            <a:endParaRPr lang="en-US" b="1" dirty="0" smtClean="0">
              <a:solidFill>
                <a:srgbClr val="FF0000"/>
              </a:solidFill>
            </a:endParaRPr>
          </a:p>
          <a:p>
            <a:r>
              <a:rPr lang="en-US" dirty="0" err="1" smtClean="0"/>
              <a:t>ಪರಿಣಾಮ</a:t>
            </a:r>
            <a:endParaRPr lang="en-US" dirty="0" smtClean="0"/>
          </a:p>
          <a:p>
            <a:pPr lvl="0"/>
            <a:r>
              <a:rPr lang="en-US" dirty="0" err="1" smtClean="0"/>
              <a:t>ವಂಚನೆಯಿಂದ</a:t>
            </a:r>
            <a:r>
              <a:rPr lang="en-US" dirty="0" smtClean="0"/>
              <a:t> </a:t>
            </a:r>
            <a:r>
              <a:rPr lang="en-US" dirty="0" err="1" smtClean="0"/>
              <a:t>ಉಂಟಾಗುವ</a:t>
            </a:r>
            <a:r>
              <a:rPr lang="en-US" dirty="0" smtClean="0"/>
              <a:t> </a:t>
            </a:r>
            <a:r>
              <a:rPr lang="en-US" dirty="0" err="1" smtClean="0"/>
              <a:t>ಒಪ್ಪಂದವು</a:t>
            </a:r>
            <a:r>
              <a:rPr lang="en-US" dirty="0" smtClean="0"/>
              <a:t> </a:t>
            </a:r>
            <a:r>
              <a:rPr lang="en-US" dirty="0" err="1" smtClean="0"/>
              <a:t>ಶೂನ್ಯ</a:t>
            </a:r>
            <a:r>
              <a:rPr lang="en-US" dirty="0" smtClean="0"/>
              <a:t> </a:t>
            </a:r>
            <a:r>
              <a:rPr lang="en-US" dirty="0" err="1" smtClean="0"/>
              <a:t>ಒಪ್ಪಂದವಾಗಿದೆ</a:t>
            </a:r>
            <a:r>
              <a:rPr lang="en-US" dirty="0" smtClean="0"/>
              <a:t>.</a:t>
            </a:r>
          </a:p>
          <a:p>
            <a:pPr lvl="0"/>
            <a:r>
              <a:rPr lang="en-US" dirty="0" err="1" smtClean="0"/>
              <a:t>ತಪ್ಪುದಾರಿಗೆಳೆಯುವ</a:t>
            </a:r>
            <a:r>
              <a:rPr lang="en-US" dirty="0" smtClean="0"/>
              <a:t> </a:t>
            </a:r>
            <a:r>
              <a:rPr lang="en-US" dirty="0" err="1" smtClean="0"/>
              <a:t>ಪಕ್ಷವು</a:t>
            </a:r>
            <a:r>
              <a:rPr lang="en-US" dirty="0" smtClean="0"/>
              <a:t> </a:t>
            </a:r>
            <a:r>
              <a:rPr lang="en-US" dirty="0" err="1" smtClean="0"/>
              <a:t>ಒಪ್ಪಂದದಿಂದ</a:t>
            </a:r>
            <a:r>
              <a:rPr lang="en-US" dirty="0" smtClean="0"/>
              <a:t> </a:t>
            </a:r>
            <a:r>
              <a:rPr lang="en-US" dirty="0" err="1" smtClean="0"/>
              <a:t>ಹಿಂದೆ</a:t>
            </a:r>
            <a:r>
              <a:rPr lang="en-US" dirty="0" smtClean="0"/>
              <a:t> </a:t>
            </a:r>
            <a:r>
              <a:rPr lang="en-US" dirty="0" err="1" smtClean="0"/>
              <a:t>ಸರಿಯುವ</a:t>
            </a:r>
            <a:r>
              <a:rPr lang="en-US" dirty="0" smtClean="0"/>
              <a:t> </a:t>
            </a:r>
            <a:r>
              <a:rPr lang="en-US" dirty="0" err="1" smtClean="0"/>
              <a:t>ಹಕ್ಕನ್ನು</a:t>
            </a:r>
            <a:r>
              <a:rPr lang="en-US" dirty="0" smtClean="0"/>
              <a:t> </a:t>
            </a:r>
            <a:r>
              <a:rPr lang="en-US" dirty="0" err="1" smtClean="0"/>
              <a:t>ಹೊಂದಿದೆ</a:t>
            </a:r>
            <a:r>
              <a:rPr lang="en-US" dirty="0" smtClean="0"/>
              <a:t>.</a:t>
            </a:r>
          </a:p>
          <a:p>
            <a:pPr lvl="0"/>
            <a:r>
              <a:rPr lang="en-US" dirty="0" err="1" smtClean="0"/>
              <a:t>ಮೋಸದ</a:t>
            </a:r>
            <a:r>
              <a:rPr lang="en-US" dirty="0" smtClean="0"/>
              <a:t> </a:t>
            </a:r>
            <a:r>
              <a:rPr lang="en-US" dirty="0" err="1" smtClean="0"/>
              <a:t>ಒಪ್ಪಂದದಿಂದಾಗಿ</a:t>
            </a:r>
            <a:r>
              <a:rPr lang="en-US" dirty="0" smtClean="0"/>
              <a:t>, </a:t>
            </a:r>
            <a:r>
              <a:rPr lang="en-US" dirty="0" err="1" smtClean="0"/>
              <a:t>ಹಾನಿಗಳನ್ನು</a:t>
            </a:r>
            <a:r>
              <a:rPr lang="en-US" dirty="0" smtClean="0"/>
              <a:t> </a:t>
            </a:r>
            <a:r>
              <a:rPr lang="en-US" dirty="0" err="1" smtClean="0"/>
              <a:t>ಮರುಪಡೆಯಲು</a:t>
            </a:r>
            <a:r>
              <a:rPr lang="en-US" dirty="0" smtClean="0"/>
              <a:t> </a:t>
            </a:r>
            <a:r>
              <a:rPr lang="en-US" dirty="0" err="1" smtClean="0"/>
              <a:t>ಪಕ್ಷವು</a:t>
            </a:r>
            <a:r>
              <a:rPr lang="en-US" dirty="0" smtClean="0"/>
              <a:t> </a:t>
            </a:r>
            <a:r>
              <a:rPr lang="en-US" dirty="0" err="1" smtClean="0"/>
              <a:t>ಕಾರಣವಾಗಿದೆ</a:t>
            </a:r>
            <a:r>
              <a:rPr lang="en-US" dirty="0" smtClean="0"/>
              <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l"/>
            <a:r>
              <a:rPr lang="en-US" sz="2800" dirty="0"/>
              <a:t>4. </a:t>
            </a:r>
            <a:r>
              <a:rPr lang="en-US" sz="2800" b="1" dirty="0">
                <a:solidFill>
                  <a:srgbClr val="C00000"/>
                </a:solidFill>
              </a:rPr>
              <a:t>Misrepresentation </a:t>
            </a:r>
            <a:r>
              <a:rPr lang="en-US" sz="2800" b="1" dirty="0" smtClean="0">
                <a:solidFill>
                  <a:srgbClr val="C00000"/>
                </a:solidFill>
              </a:rPr>
              <a:t>- </a:t>
            </a:r>
            <a:r>
              <a:rPr lang="en-US" sz="2800" b="1" dirty="0" err="1" smtClean="0">
                <a:solidFill>
                  <a:srgbClr val="C00000"/>
                </a:solidFill>
              </a:rPr>
              <a:t>ತಪ್ಪು</a:t>
            </a:r>
            <a:r>
              <a:rPr lang="en-US" sz="2800" b="1" dirty="0" smtClean="0">
                <a:solidFill>
                  <a:srgbClr val="C00000"/>
                </a:solidFill>
              </a:rPr>
              <a:t> </a:t>
            </a:r>
            <a:r>
              <a:rPr lang="en-US" sz="2800" b="1" dirty="0" err="1" smtClean="0">
                <a:solidFill>
                  <a:srgbClr val="C00000"/>
                </a:solidFill>
              </a:rPr>
              <a:t>ನಿರೂಪಣೆ</a:t>
            </a:r>
            <a:r>
              <a:rPr lang="en-US" sz="2800" b="1" dirty="0" smtClean="0">
                <a:solidFill>
                  <a:srgbClr val="C00000"/>
                </a:solidFill>
              </a:rPr>
              <a:t> (</a:t>
            </a:r>
            <a:r>
              <a:rPr lang="en-US" sz="2800" b="1" dirty="0">
                <a:solidFill>
                  <a:srgbClr val="C00000"/>
                </a:solidFill>
              </a:rPr>
              <a:t>Section 18)</a:t>
            </a:r>
            <a:br>
              <a:rPr lang="en-US" sz="2800" b="1" dirty="0">
                <a:solidFill>
                  <a:srgbClr val="C00000"/>
                </a:solidFill>
              </a:rPr>
            </a:br>
            <a:endParaRPr lang="en-US" sz="2800" b="1" dirty="0">
              <a:solidFill>
                <a:srgbClr val="C00000"/>
              </a:solidFill>
            </a:endParaRPr>
          </a:p>
        </p:txBody>
      </p:sp>
      <p:sp>
        <p:nvSpPr>
          <p:cNvPr id="3" name="Content Placeholder 2"/>
          <p:cNvSpPr>
            <a:spLocks noGrp="1"/>
          </p:cNvSpPr>
          <p:nvPr>
            <p:ph idx="1"/>
          </p:nvPr>
        </p:nvSpPr>
        <p:spPr>
          <a:xfrm>
            <a:off x="457200" y="990600"/>
            <a:ext cx="8229600" cy="5562600"/>
          </a:xfrm>
        </p:spPr>
        <p:txBody>
          <a:bodyPr>
            <a:normAutofit fontScale="85000" lnSpcReduction="10000"/>
          </a:bodyPr>
          <a:lstStyle/>
          <a:p>
            <a:r>
              <a:rPr lang="en-US" dirty="0"/>
              <a:t>Misrepresentation means the truth is misrepresented.</a:t>
            </a:r>
          </a:p>
          <a:p>
            <a:r>
              <a:rPr lang="en-US" dirty="0" smtClean="0"/>
              <a:t>the </a:t>
            </a:r>
            <a:r>
              <a:rPr lang="en-US" dirty="0"/>
              <a:t>information provided by the guilty party is the result of a genuine belief in the matter. Misrepresentation is said to be </a:t>
            </a:r>
            <a:r>
              <a:rPr lang="en-US" dirty="0" smtClean="0"/>
              <a:t>commit (</a:t>
            </a:r>
            <a:r>
              <a:rPr lang="en-US" dirty="0" err="1" smtClean="0"/>
              <a:t>ವಿಭಾಗ</a:t>
            </a:r>
            <a:r>
              <a:rPr lang="en-US" dirty="0" smtClean="0"/>
              <a:t> 18) </a:t>
            </a:r>
          </a:p>
          <a:p>
            <a:r>
              <a:rPr lang="en-US" dirty="0" err="1" smtClean="0">
                <a:solidFill>
                  <a:srgbClr val="C00000"/>
                </a:solidFill>
              </a:rPr>
              <a:t>ಭಾರತೀಯ</a:t>
            </a:r>
            <a:r>
              <a:rPr lang="en-US" dirty="0" smtClean="0">
                <a:solidFill>
                  <a:srgbClr val="C00000"/>
                </a:solidFill>
              </a:rPr>
              <a:t> </a:t>
            </a:r>
            <a:r>
              <a:rPr lang="en-US" dirty="0" err="1" smtClean="0">
                <a:solidFill>
                  <a:srgbClr val="C00000"/>
                </a:solidFill>
              </a:rPr>
              <a:t>ಒಪ್ಪಂದದ</a:t>
            </a:r>
            <a:r>
              <a:rPr lang="en-US" dirty="0" smtClean="0">
                <a:solidFill>
                  <a:srgbClr val="C00000"/>
                </a:solidFill>
              </a:rPr>
              <a:t> </a:t>
            </a:r>
            <a:r>
              <a:rPr lang="en-US" dirty="0" err="1" smtClean="0">
                <a:solidFill>
                  <a:srgbClr val="C00000"/>
                </a:solidFill>
                <a:hlinkClick r:id="rId2"/>
              </a:rPr>
              <a:t>ಸೆಕ್ಷನ್</a:t>
            </a:r>
            <a:r>
              <a:rPr lang="en-US" dirty="0" smtClean="0">
                <a:solidFill>
                  <a:srgbClr val="C00000"/>
                </a:solidFill>
                <a:hlinkClick r:id="rId2"/>
              </a:rPr>
              <a:t> 18</a:t>
            </a:r>
            <a:r>
              <a:rPr lang="en-US" dirty="0" smtClean="0">
                <a:solidFill>
                  <a:srgbClr val="C00000"/>
                </a:solidFill>
              </a:rPr>
              <a:t> ರ </a:t>
            </a:r>
            <a:r>
              <a:rPr lang="en-US" dirty="0" err="1" smtClean="0">
                <a:solidFill>
                  <a:srgbClr val="C00000"/>
                </a:solidFill>
              </a:rPr>
              <a:t>ಪ್ರಕಾರ</a:t>
            </a:r>
            <a:r>
              <a:rPr lang="en-US" dirty="0" smtClean="0">
                <a:solidFill>
                  <a:srgbClr val="C00000"/>
                </a:solidFill>
              </a:rPr>
              <a:t> :</a:t>
            </a:r>
          </a:p>
          <a:p>
            <a:pPr lvl="0"/>
            <a:r>
              <a:rPr lang="en-US" dirty="0" err="1" smtClean="0">
                <a:solidFill>
                  <a:srgbClr val="C00000"/>
                </a:solidFill>
              </a:rPr>
              <a:t>ತಪ್ಪಾಗಿ</a:t>
            </a:r>
            <a:r>
              <a:rPr lang="en-US" dirty="0" smtClean="0">
                <a:solidFill>
                  <a:srgbClr val="C00000"/>
                </a:solidFill>
              </a:rPr>
              <a:t> </a:t>
            </a:r>
            <a:r>
              <a:rPr lang="en-US" dirty="0" err="1" smtClean="0">
                <a:solidFill>
                  <a:srgbClr val="C00000"/>
                </a:solidFill>
              </a:rPr>
              <a:t>ನಿರೂಪಿಸುವುದು</a:t>
            </a:r>
            <a:r>
              <a:rPr lang="en-US" dirty="0" smtClean="0">
                <a:solidFill>
                  <a:srgbClr val="C00000"/>
                </a:solidFill>
              </a:rPr>
              <a:t> </a:t>
            </a:r>
            <a:r>
              <a:rPr lang="en-US" dirty="0" err="1" smtClean="0">
                <a:solidFill>
                  <a:srgbClr val="C00000"/>
                </a:solidFill>
              </a:rPr>
              <a:t>ಎಂದರೆ</a:t>
            </a:r>
            <a:r>
              <a:rPr lang="en-US" dirty="0" smtClean="0">
                <a:solidFill>
                  <a:srgbClr val="C00000"/>
                </a:solidFill>
              </a:rPr>
              <a:t> </a:t>
            </a:r>
            <a:r>
              <a:rPr lang="en-US" dirty="0" err="1" smtClean="0">
                <a:solidFill>
                  <a:srgbClr val="C00000"/>
                </a:solidFill>
              </a:rPr>
              <a:t>ಸತ್ಯವನ್ನು</a:t>
            </a:r>
            <a:r>
              <a:rPr lang="en-US" dirty="0" smtClean="0">
                <a:solidFill>
                  <a:srgbClr val="C00000"/>
                </a:solidFill>
              </a:rPr>
              <a:t> </a:t>
            </a:r>
            <a:r>
              <a:rPr lang="en-US" dirty="0" err="1" smtClean="0">
                <a:solidFill>
                  <a:srgbClr val="C00000"/>
                </a:solidFill>
              </a:rPr>
              <a:t>ತಪ್ಪಾಗಿ</a:t>
            </a:r>
            <a:r>
              <a:rPr lang="en-US" dirty="0" smtClean="0">
                <a:solidFill>
                  <a:srgbClr val="C00000"/>
                </a:solidFill>
              </a:rPr>
              <a:t> </a:t>
            </a:r>
            <a:r>
              <a:rPr lang="en-US" dirty="0" err="1" smtClean="0">
                <a:solidFill>
                  <a:srgbClr val="C00000"/>
                </a:solidFill>
              </a:rPr>
              <a:t>ನಿರೂಪಿಸಲಾಗಿದೆ</a:t>
            </a:r>
            <a:r>
              <a:rPr lang="en-US" dirty="0" smtClean="0">
                <a:solidFill>
                  <a:srgbClr val="C00000"/>
                </a:solidFill>
              </a:rPr>
              <a:t>.</a:t>
            </a:r>
          </a:p>
          <a:p>
            <a:pPr algn="just"/>
            <a:r>
              <a:rPr lang="en-US" dirty="0" err="1" smtClean="0">
                <a:solidFill>
                  <a:srgbClr val="C00000"/>
                </a:solidFill>
              </a:rPr>
              <a:t>ತಪ್ಪಾಗಿ</a:t>
            </a:r>
            <a:r>
              <a:rPr lang="en-US" dirty="0" smtClean="0">
                <a:solidFill>
                  <a:srgbClr val="C00000"/>
                </a:solidFill>
              </a:rPr>
              <a:t> </a:t>
            </a:r>
            <a:r>
              <a:rPr lang="en-US" dirty="0" err="1" smtClean="0">
                <a:solidFill>
                  <a:srgbClr val="C00000"/>
                </a:solidFill>
              </a:rPr>
              <a:t>ನಿರೂಪಿಸುವುದು</a:t>
            </a:r>
            <a:r>
              <a:rPr lang="en-US" dirty="0" smtClean="0">
                <a:solidFill>
                  <a:srgbClr val="C00000"/>
                </a:solidFill>
              </a:rPr>
              <a:t> </a:t>
            </a:r>
            <a:r>
              <a:rPr lang="en-US" dirty="0" err="1" smtClean="0">
                <a:solidFill>
                  <a:srgbClr val="C00000"/>
                </a:solidFill>
              </a:rPr>
              <a:t>ಮೋಸಗೊಳಿಸುವ</a:t>
            </a:r>
            <a:r>
              <a:rPr lang="en-US" dirty="0" smtClean="0">
                <a:solidFill>
                  <a:srgbClr val="C00000"/>
                </a:solidFill>
              </a:rPr>
              <a:t> </a:t>
            </a:r>
            <a:r>
              <a:rPr lang="en-US" dirty="0" err="1" smtClean="0">
                <a:solidFill>
                  <a:srgbClr val="C00000"/>
                </a:solidFill>
              </a:rPr>
              <a:t>ವಿವರಗಳನ್ನು</a:t>
            </a:r>
            <a:r>
              <a:rPr lang="en-US" dirty="0" smtClean="0">
                <a:solidFill>
                  <a:srgbClr val="C00000"/>
                </a:solidFill>
              </a:rPr>
              <a:t> </a:t>
            </a:r>
            <a:r>
              <a:rPr lang="en-US" dirty="0" err="1" smtClean="0">
                <a:solidFill>
                  <a:srgbClr val="C00000"/>
                </a:solidFill>
              </a:rPr>
              <a:t>ಬಿಡುಗಡೆ</a:t>
            </a:r>
            <a:r>
              <a:rPr lang="en-US" dirty="0" smtClean="0">
                <a:solidFill>
                  <a:srgbClr val="C00000"/>
                </a:solidFill>
              </a:rPr>
              <a:t> </a:t>
            </a:r>
            <a:r>
              <a:rPr lang="en-US" dirty="0" err="1" smtClean="0">
                <a:solidFill>
                  <a:srgbClr val="C00000"/>
                </a:solidFill>
              </a:rPr>
              <a:t>ಮಾಡುವುದರಿಂದ</a:t>
            </a:r>
            <a:r>
              <a:rPr lang="en-US" dirty="0" smtClean="0">
                <a:solidFill>
                  <a:srgbClr val="C00000"/>
                </a:solidFill>
              </a:rPr>
              <a:t> </a:t>
            </a:r>
            <a:r>
              <a:rPr lang="en-US" dirty="0" err="1" smtClean="0">
                <a:solidFill>
                  <a:srgbClr val="C00000"/>
                </a:solidFill>
              </a:rPr>
              <a:t>ಇತರ</a:t>
            </a:r>
            <a:r>
              <a:rPr lang="en-US" dirty="0" smtClean="0">
                <a:solidFill>
                  <a:srgbClr val="C00000"/>
                </a:solidFill>
              </a:rPr>
              <a:t> </a:t>
            </a:r>
            <a:r>
              <a:rPr lang="en-US" dirty="0" err="1" smtClean="0">
                <a:solidFill>
                  <a:srgbClr val="C00000"/>
                </a:solidFill>
              </a:rPr>
              <a:t>ಪಕ್ಷವು</a:t>
            </a:r>
            <a:r>
              <a:rPr lang="en-US" dirty="0" smtClean="0">
                <a:solidFill>
                  <a:srgbClr val="C00000"/>
                </a:solidFill>
              </a:rPr>
              <a:t> </a:t>
            </a:r>
            <a:r>
              <a:rPr lang="en-US" dirty="0" err="1" smtClean="0">
                <a:solidFill>
                  <a:srgbClr val="C00000"/>
                </a:solidFill>
              </a:rPr>
              <a:t>ಒಪ್ಪಂದ</a:t>
            </a:r>
            <a:r>
              <a:rPr lang="en-US" dirty="0" smtClean="0">
                <a:solidFill>
                  <a:srgbClr val="C00000"/>
                </a:solidFill>
              </a:rPr>
              <a:t> </a:t>
            </a:r>
            <a:r>
              <a:rPr lang="en-US" dirty="0" err="1" smtClean="0">
                <a:solidFill>
                  <a:srgbClr val="C00000"/>
                </a:solidFill>
              </a:rPr>
              <a:t>ಮಾಡಿಕೊಂಡು</a:t>
            </a:r>
            <a:r>
              <a:rPr lang="en-US" dirty="0" smtClean="0">
                <a:solidFill>
                  <a:srgbClr val="C00000"/>
                </a:solidFill>
              </a:rPr>
              <a:t> </a:t>
            </a:r>
            <a:r>
              <a:rPr lang="en-US" dirty="0" err="1" smtClean="0">
                <a:solidFill>
                  <a:srgbClr val="C00000"/>
                </a:solidFill>
              </a:rPr>
              <a:t>ನಂತರ</a:t>
            </a:r>
            <a:r>
              <a:rPr lang="en-US" dirty="0" smtClean="0">
                <a:solidFill>
                  <a:srgbClr val="C00000"/>
                </a:solidFill>
              </a:rPr>
              <a:t> </a:t>
            </a:r>
            <a:r>
              <a:rPr lang="en-US" dirty="0" err="1" smtClean="0">
                <a:solidFill>
                  <a:srgbClr val="C00000"/>
                </a:solidFill>
              </a:rPr>
              <a:t>ಕಳೆದುಕೊಳ್ಳುತ್ತದೆ</a:t>
            </a:r>
            <a:r>
              <a:rPr lang="en-US" dirty="0" smtClean="0">
                <a:solidFill>
                  <a:srgbClr val="C00000"/>
                </a:solidFill>
              </a:rPr>
              <a:t> </a:t>
            </a:r>
            <a:r>
              <a:rPr lang="en-US" dirty="0" err="1" smtClean="0">
                <a:solidFill>
                  <a:srgbClr val="C00000"/>
                </a:solidFill>
              </a:rPr>
              <a:t>ಎಂಬ</a:t>
            </a:r>
            <a:r>
              <a:rPr lang="en-US" dirty="0" smtClean="0">
                <a:solidFill>
                  <a:srgbClr val="C00000"/>
                </a:solidFill>
              </a:rPr>
              <a:t> </a:t>
            </a:r>
            <a:r>
              <a:rPr lang="en-US" dirty="0" err="1" smtClean="0">
                <a:solidFill>
                  <a:srgbClr val="C00000"/>
                </a:solidFill>
              </a:rPr>
              <a:t>ಹೆಯಾಗುತ್ತದೆ</a:t>
            </a:r>
            <a:r>
              <a:rPr lang="en-US" dirty="0" smtClean="0">
                <a:solidFill>
                  <a:srgbClr val="C00000"/>
                </a:solidFill>
              </a:rPr>
              <a:t>. </a:t>
            </a:r>
            <a:r>
              <a:rPr lang="en-US" dirty="0" err="1" smtClean="0">
                <a:solidFill>
                  <a:srgbClr val="C00000"/>
                </a:solidFill>
              </a:rPr>
              <a:t>ಅದೇನೇ</a:t>
            </a:r>
            <a:r>
              <a:rPr lang="en-US" dirty="0" smtClean="0">
                <a:solidFill>
                  <a:srgbClr val="C00000"/>
                </a:solidFill>
              </a:rPr>
              <a:t> </a:t>
            </a:r>
            <a:r>
              <a:rPr lang="en-US" dirty="0" err="1" smtClean="0">
                <a:solidFill>
                  <a:srgbClr val="C00000"/>
                </a:solidFill>
              </a:rPr>
              <a:t>ಇದ್ದರೂ</a:t>
            </a:r>
            <a:r>
              <a:rPr lang="en-US" dirty="0" smtClean="0">
                <a:solidFill>
                  <a:srgbClr val="C00000"/>
                </a:solidFill>
              </a:rPr>
              <a:t>, </a:t>
            </a:r>
            <a:r>
              <a:rPr lang="en-US" dirty="0" err="1" smtClean="0">
                <a:solidFill>
                  <a:srgbClr val="C00000"/>
                </a:solidFill>
              </a:rPr>
              <a:t>ತಪ್ಪಿತಸ್ಥ</a:t>
            </a:r>
            <a:r>
              <a:rPr lang="en-US" dirty="0" smtClean="0">
                <a:solidFill>
                  <a:srgbClr val="C00000"/>
                </a:solidFill>
              </a:rPr>
              <a:t> </a:t>
            </a:r>
            <a:r>
              <a:rPr lang="en-US" dirty="0" err="1" smtClean="0">
                <a:solidFill>
                  <a:srgbClr val="C00000"/>
                </a:solidFill>
              </a:rPr>
              <a:t>ಪಕ್ಷವು</a:t>
            </a:r>
            <a:r>
              <a:rPr lang="en-US" dirty="0" smtClean="0">
                <a:solidFill>
                  <a:srgbClr val="C00000"/>
                </a:solidFill>
              </a:rPr>
              <a:t> </a:t>
            </a:r>
            <a:r>
              <a:rPr lang="en-US" dirty="0" err="1" smtClean="0">
                <a:solidFill>
                  <a:srgbClr val="C00000"/>
                </a:solidFill>
              </a:rPr>
              <a:t>ಒದಗಿಸಿದ</a:t>
            </a:r>
            <a:r>
              <a:rPr lang="en-US" dirty="0" smtClean="0">
                <a:solidFill>
                  <a:srgbClr val="C00000"/>
                </a:solidFill>
              </a:rPr>
              <a:t> </a:t>
            </a:r>
            <a:r>
              <a:rPr lang="en-US" dirty="0" err="1" smtClean="0">
                <a:solidFill>
                  <a:srgbClr val="C00000"/>
                </a:solidFill>
              </a:rPr>
              <a:t>ಮಾಹಿತಿಯು</a:t>
            </a:r>
            <a:r>
              <a:rPr lang="en-US" dirty="0" smtClean="0">
                <a:solidFill>
                  <a:srgbClr val="C00000"/>
                </a:solidFill>
              </a:rPr>
              <a:t> ಈ </a:t>
            </a:r>
            <a:r>
              <a:rPr lang="en-US" dirty="0" err="1" smtClean="0">
                <a:solidFill>
                  <a:srgbClr val="C00000"/>
                </a:solidFill>
              </a:rPr>
              <a:t>ವಿಷಯದಲ್ಲಿ</a:t>
            </a:r>
            <a:r>
              <a:rPr lang="en-US" dirty="0" smtClean="0">
                <a:solidFill>
                  <a:srgbClr val="C00000"/>
                </a:solidFill>
              </a:rPr>
              <a:t> </a:t>
            </a:r>
            <a:r>
              <a:rPr lang="en-US" dirty="0" err="1" smtClean="0">
                <a:solidFill>
                  <a:srgbClr val="C00000"/>
                </a:solidFill>
              </a:rPr>
              <a:t>ನಿಜವಾದ</a:t>
            </a:r>
            <a:r>
              <a:rPr lang="en-US" dirty="0" smtClean="0">
                <a:solidFill>
                  <a:srgbClr val="C00000"/>
                </a:solidFill>
              </a:rPr>
              <a:t> </a:t>
            </a:r>
            <a:r>
              <a:rPr lang="en-US" dirty="0" err="1" smtClean="0">
                <a:solidFill>
                  <a:srgbClr val="C00000"/>
                </a:solidFill>
              </a:rPr>
              <a:t>ನಂಬಿಕೆಯ</a:t>
            </a:r>
            <a:r>
              <a:rPr lang="en-US" dirty="0" smtClean="0">
                <a:solidFill>
                  <a:srgbClr val="C00000"/>
                </a:solidFill>
              </a:rPr>
              <a:t> </a:t>
            </a:r>
            <a:r>
              <a:rPr lang="en-US" dirty="0" err="1" smtClean="0">
                <a:solidFill>
                  <a:srgbClr val="C00000"/>
                </a:solidFill>
              </a:rPr>
              <a:t>ಫಲಿತಾಂಶವಾಗಿದೆ</a:t>
            </a:r>
            <a:r>
              <a:rPr lang="en-US" dirty="0" smtClean="0">
                <a:solidFill>
                  <a:srgbClr val="C00000"/>
                </a:solidFill>
              </a:rPr>
              <a:t>. </a:t>
            </a:r>
            <a:r>
              <a:rPr lang="en-US" dirty="0" err="1" smtClean="0">
                <a:solidFill>
                  <a:srgbClr val="C00000"/>
                </a:solidFill>
              </a:rPr>
              <a:t>ತಪ್ಪು</a:t>
            </a:r>
            <a:r>
              <a:rPr lang="en-US" dirty="0" smtClean="0">
                <a:solidFill>
                  <a:srgbClr val="C00000"/>
                </a:solidFill>
              </a:rPr>
              <a:t> </a:t>
            </a:r>
            <a:r>
              <a:rPr lang="en-US" dirty="0" err="1" smtClean="0">
                <a:solidFill>
                  <a:srgbClr val="C00000"/>
                </a:solidFill>
              </a:rPr>
              <a:t>ನಿರೂಪಣೆ</a:t>
            </a:r>
            <a:r>
              <a:rPr lang="en-US" dirty="0" smtClean="0">
                <a:solidFill>
                  <a:srgbClr val="C00000"/>
                </a:solidFill>
              </a:rPr>
              <a:t> </a:t>
            </a:r>
            <a:r>
              <a:rPr lang="en-US" dirty="0" err="1" smtClean="0">
                <a:solidFill>
                  <a:srgbClr val="C00000"/>
                </a:solidFill>
              </a:rPr>
              <a:t>ಬದ್ಧವಾಗಿದೆ</a:t>
            </a:r>
            <a:r>
              <a:rPr lang="en-US" dirty="0" smtClean="0">
                <a:solidFill>
                  <a:srgbClr val="C00000"/>
                </a:solidFill>
              </a:rPr>
              <a:t> </a:t>
            </a:r>
            <a:r>
              <a:rPr lang="en-US" dirty="0" err="1" smtClean="0">
                <a:solidFill>
                  <a:srgbClr val="C00000"/>
                </a:solidFill>
              </a:rPr>
              <a:t>ಎಂದು</a:t>
            </a:r>
            <a:r>
              <a:rPr lang="en-US" dirty="0" smtClean="0">
                <a:solidFill>
                  <a:srgbClr val="C00000"/>
                </a:solidFill>
              </a:rPr>
              <a:t> </a:t>
            </a:r>
            <a:r>
              <a:rPr lang="en-US" dirty="0" err="1" smtClean="0">
                <a:solidFill>
                  <a:srgbClr val="C00000"/>
                </a:solidFill>
              </a:rPr>
              <a:t>ಹೇಳಲಾಗುತ್ತದೆ</a:t>
            </a:r>
            <a:r>
              <a:rPr lang="en-US" dirty="0" smtClean="0">
                <a:solidFill>
                  <a:srgbClr val="C00000"/>
                </a:solidFill>
              </a:rPr>
              <a:t>. </a:t>
            </a:r>
            <a:endParaRPr lang="en-US" dirty="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b="1" dirty="0" err="1" smtClean="0"/>
              <a:t>ಉದಾಹರಣೆ</a:t>
            </a:r>
            <a:endParaRPr lang="en-US" dirty="0"/>
          </a:p>
        </p:txBody>
      </p:sp>
      <p:sp>
        <p:nvSpPr>
          <p:cNvPr id="3" name="Content Placeholder 2"/>
          <p:cNvSpPr>
            <a:spLocks noGrp="1"/>
          </p:cNvSpPr>
          <p:nvPr>
            <p:ph idx="1"/>
          </p:nvPr>
        </p:nvSpPr>
        <p:spPr>
          <a:xfrm>
            <a:off x="457200" y="914400"/>
            <a:ext cx="8229600" cy="5562600"/>
          </a:xfrm>
        </p:spPr>
        <p:txBody>
          <a:bodyPr>
            <a:noAutofit/>
          </a:bodyPr>
          <a:lstStyle/>
          <a:p>
            <a:pPr algn="just"/>
            <a:r>
              <a:rPr lang="en-US" sz="2400" b="1" dirty="0" smtClean="0"/>
              <a:t>'ಎ' </a:t>
            </a:r>
            <a:r>
              <a:rPr lang="en-US" sz="2400" b="1" dirty="0" err="1" smtClean="0"/>
              <a:t>ತನ್ನ</a:t>
            </a:r>
            <a:r>
              <a:rPr lang="en-US" sz="2400" b="1" dirty="0" smtClean="0"/>
              <a:t> </a:t>
            </a:r>
            <a:r>
              <a:rPr lang="en-US" sz="2400" b="1" dirty="0" err="1" smtClean="0"/>
              <a:t>ರೇಡಿಯೊ</a:t>
            </a:r>
            <a:r>
              <a:rPr lang="en-US" sz="2400" b="1" dirty="0" smtClean="0"/>
              <a:t> </a:t>
            </a:r>
            <a:r>
              <a:rPr lang="en-US" sz="2400" b="1" dirty="0" err="1" smtClean="0"/>
              <a:t>ಉತ್ತಮ</a:t>
            </a:r>
            <a:r>
              <a:rPr lang="en-US" sz="2400" b="1" dirty="0" smtClean="0"/>
              <a:t> </a:t>
            </a:r>
            <a:r>
              <a:rPr lang="en-US" sz="2400" b="1" dirty="0" err="1" smtClean="0"/>
              <a:t>ಸ್ಥಿತಿಯಲ್ಲಿದೆ</a:t>
            </a:r>
            <a:r>
              <a:rPr lang="en-US" sz="2400" b="1" dirty="0" smtClean="0"/>
              <a:t> </a:t>
            </a:r>
            <a:r>
              <a:rPr lang="en-US" sz="2400" b="1" dirty="0" err="1" smtClean="0"/>
              <a:t>ಎಂದು</a:t>
            </a:r>
            <a:r>
              <a:rPr lang="en-US" sz="2400" b="1" dirty="0" smtClean="0"/>
              <a:t> 'ಎ' </a:t>
            </a:r>
            <a:r>
              <a:rPr lang="en-US" sz="2400" b="1" dirty="0" err="1" smtClean="0"/>
              <a:t>ಗೆ</a:t>
            </a:r>
            <a:r>
              <a:rPr lang="en-US" sz="2400" b="1" dirty="0" smtClean="0"/>
              <a:t> </a:t>
            </a:r>
            <a:r>
              <a:rPr lang="en-US" sz="2400" b="1" dirty="0" err="1" smtClean="0"/>
              <a:t>ಹೇಳಿದೆ</a:t>
            </a:r>
            <a:r>
              <a:rPr lang="en-US" sz="2400" b="1" dirty="0" smtClean="0"/>
              <a:t>, 'ಎ' </a:t>
            </a:r>
            <a:r>
              <a:rPr lang="en-US" sz="2400" b="1" dirty="0" err="1" smtClean="0"/>
              <a:t>ನಲ್ಲಿ</a:t>
            </a:r>
            <a:r>
              <a:rPr lang="en-US" sz="2400" b="1" dirty="0" smtClean="0"/>
              <a:t> </a:t>
            </a:r>
            <a:r>
              <a:rPr lang="en-US" sz="2400" b="1" dirty="0" err="1" smtClean="0"/>
              <a:t>ಅವನಿಗೆ</a:t>
            </a:r>
            <a:r>
              <a:rPr lang="en-US" sz="2400" b="1" dirty="0" smtClean="0"/>
              <a:t> </a:t>
            </a:r>
            <a:r>
              <a:rPr lang="en-US" sz="2400" b="1" dirty="0" err="1" smtClean="0"/>
              <a:t>ಇದ್ದ</a:t>
            </a:r>
            <a:r>
              <a:rPr lang="en-US" sz="2400" b="1" dirty="0" smtClean="0"/>
              <a:t> </a:t>
            </a:r>
            <a:r>
              <a:rPr lang="en-US" sz="2400" b="1" dirty="0" err="1" smtClean="0"/>
              <a:t>ವಿಶ್ವಾಸದಿಂದಾಗಿ</a:t>
            </a:r>
            <a:r>
              <a:rPr lang="en-US" sz="2400" b="1" dirty="0" smtClean="0"/>
              <a:t>, '</a:t>
            </a:r>
            <a:r>
              <a:rPr lang="en-US" sz="2400" b="1" dirty="0" err="1" smtClean="0"/>
              <a:t>ಬಿ</a:t>
            </a:r>
            <a:r>
              <a:rPr lang="en-US" sz="2400" b="1" dirty="0" smtClean="0"/>
              <a:t>' </a:t>
            </a:r>
            <a:r>
              <a:rPr lang="en-US" sz="2400" b="1" dirty="0" err="1" smtClean="0"/>
              <a:t>ಅವರಿಂದ</a:t>
            </a:r>
            <a:r>
              <a:rPr lang="en-US" sz="2400" b="1" dirty="0" smtClean="0"/>
              <a:t> </a:t>
            </a:r>
            <a:r>
              <a:rPr lang="en-US" sz="2400" b="1" dirty="0" err="1" smtClean="0"/>
              <a:t>ರೇಡಿಯೊವನ್ನು</a:t>
            </a:r>
            <a:r>
              <a:rPr lang="en-US" sz="2400" b="1" dirty="0" smtClean="0"/>
              <a:t> </a:t>
            </a:r>
            <a:r>
              <a:rPr lang="en-US" sz="2400" b="1" dirty="0" err="1" smtClean="0"/>
              <a:t>ಖರೀದಿಸಿತು</a:t>
            </a:r>
            <a:r>
              <a:rPr lang="en-US" sz="2400" b="1" dirty="0" smtClean="0"/>
              <a:t>. </a:t>
            </a:r>
          </a:p>
          <a:p>
            <a:pPr algn="just"/>
            <a:r>
              <a:rPr lang="en-US" sz="2400" b="1" dirty="0" err="1" smtClean="0"/>
              <a:t>ಸ್ವಲ್ಪ</a:t>
            </a:r>
            <a:r>
              <a:rPr lang="en-US" sz="2400" b="1" dirty="0" smtClean="0"/>
              <a:t> </a:t>
            </a:r>
            <a:r>
              <a:rPr lang="en-US" sz="2400" b="1" dirty="0" err="1" smtClean="0"/>
              <a:t>ಸಮಯದ</a:t>
            </a:r>
            <a:r>
              <a:rPr lang="en-US" sz="2400" b="1" dirty="0" smtClean="0"/>
              <a:t> </a:t>
            </a:r>
            <a:r>
              <a:rPr lang="en-US" sz="2400" b="1" dirty="0" err="1" smtClean="0"/>
              <a:t>ನಂತರ</a:t>
            </a:r>
            <a:r>
              <a:rPr lang="en-US" sz="2400" b="1" dirty="0" smtClean="0"/>
              <a:t> </a:t>
            </a:r>
            <a:r>
              <a:rPr lang="en-US" sz="2400" b="1" dirty="0" err="1" smtClean="0"/>
              <a:t>ರೇಡಿಯೊ</a:t>
            </a:r>
            <a:r>
              <a:rPr lang="en-US" sz="2400" b="1" dirty="0" smtClean="0"/>
              <a:t> </a:t>
            </a:r>
            <a:r>
              <a:rPr lang="en-US" sz="2400" b="1" dirty="0" err="1" smtClean="0"/>
              <a:t>ಸರಿಯಾಗಿ</a:t>
            </a:r>
            <a:r>
              <a:rPr lang="en-US" sz="2400" b="1" dirty="0" smtClean="0"/>
              <a:t> </a:t>
            </a:r>
            <a:r>
              <a:rPr lang="en-US" sz="2400" b="1" dirty="0" err="1" smtClean="0"/>
              <a:t>ಕೆಲಸ</a:t>
            </a:r>
            <a:r>
              <a:rPr lang="en-US" sz="2400" b="1" dirty="0" smtClean="0"/>
              <a:t> </a:t>
            </a:r>
            <a:r>
              <a:rPr lang="en-US" sz="2400" b="1" dirty="0" err="1" smtClean="0"/>
              <a:t>ಮಾಡಲಿಲ್ಲ</a:t>
            </a:r>
            <a:r>
              <a:rPr lang="en-US" sz="2400" b="1" dirty="0" smtClean="0"/>
              <a:t>, '</a:t>
            </a:r>
            <a:r>
              <a:rPr lang="en-US" sz="2400" b="1" dirty="0" err="1" smtClean="0"/>
              <a:t>ಬಿ</a:t>
            </a:r>
            <a:r>
              <a:rPr lang="en-US" sz="2400" b="1" dirty="0" smtClean="0"/>
              <a:t>' </a:t>
            </a:r>
            <a:r>
              <a:rPr lang="en-US" sz="2400" b="1" dirty="0" err="1" smtClean="0"/>
              <a:t>ಅವರು</a:t>
            </a:r>
            <a:r>
              <a:rPr lang="en-US" sz="2400" b="1" dirty="0" smtClean="0"/>
              <a:t> 'ಎ' </a:t>
            </a:r>
            <a:r>
              <a:rPr lang="en-US" sz="2400" b="1" dirty="0" err="1" smtClean="0"/>
              <a:t>ನಿಂದ</a:t>
            </a:r>
            <a:r>
              <a:rPr lang="en-US" sz="2400" b="1" dirty="0" smtClean="0"/>
              <a:t> </a:t>
            </a:r>
            <a:r>
              <a:rPr lang="en-US" sz="2400" b="1" dirty="0" err="1" smtClean="0"/>
              <a:t>ದಾರಿ</a:t>
            </a:r>
            <a:r>
              <a:rPr lang="en-US" sz="2400" b="1" dirty="0" smtClean="0"/>
              <a:t> </a:t>
            </a:r>
            <a:r>
              <a:rPr lang="en-US" sz="2400" b="1" dirty="0" err="1" smtClean="0"/>
              <a:t>ತಪ್ಪಿದ್ದಾರೆಂದು</a:t>
            </a:r>
            <a:r>
              <a:rPr lang="en-US" sz="2400" b="1" dirty="0" smtClean="0"/>
              <a:t> </a:t>
            </a:r>
            <a:r>
              <a:rPr lang="en-US" sz="2400" b="1" dirty="0" err="1" smtClean="0"/>
              <a:t>ಭಾವಿಸಿದ್ದರು</a:t>
            </a:r>
            <a:r>
              <a:rPr lang="en-US" sz="2400" b="1" dirty="0" smtClean="0"/>
              <a:t>, </a:t>
            </a:r>
            <a:r>
              <a:rPr lang="en-US" sz="2400" b="1" dirty="0" err="1" smtClean="0"/>
              <a:t>ಆದರೆ</a:t>
            </a:r>
            <a:r>
              <a:rPr lang="en-US" sz="2400" b="1" dirty="0" smtClean="0"/>
              <a:t> 'ಎ' </a:t>
            </a:r>
            <a:r>
              <a:rPr lang="en-US" sz="2400" b="1" dirty="0" err="1" smtClean="0"/>
              <a:t>ಅವರ</a:t>
            </a:r>
            <a:r>
              <a:rPr lang="en-US" sz="2400" b="1" dirty="0" smtClean="0"/>
              <a:t> </a:t>
            </a:r>
            <a:r>
              <a:rPr lang="en-US" sz="2400" b="1" dirty="0" err="1" smtClean="0"/>
              <a:t>ರೇಡಿಯೊ</a:t>
            </a:r>
            <a:r>
              <a:rPr lang="en-US" sz="2400" b="1" dirty="0" smtClean="0"/>
              <a:t> </a:t>
            </a:r>
            <a:r>
              <a:rPr lang="en-US" sz="2400" b="1" dirty="0" err="1" smtClean="0"/>
              <a:t>ಉತ್ತಮ</a:t>
            </a:r>
            <a:r>
              <a:rPr lang="en-US" sz="2400" b="1" dirty="0" smtClean="0"/>
              <a:t> </a:t>
            </a:r>
            <a:r>
              <a:rPr lang="en-US" sz="2400" b="1" dirty="0" err="1" smtClean="0"/>
              <a:t>ಸ್ಥಿತಿಯಲ್ಲಿದೆ</a:t>
            </a:r>
            <a:r>
              <a:rPr lang="en-US" sz="2400" b="1" dirty="0" smtClean="0"/>
              <a:t> </a:t>
            </a:r>
            <a:r>
              <a:rPr lang="en-US" sz="2400" b="1" dirty="0" err="1" smtClean="0"/>
              <a:t>ಮತ್ತು</a:t>
            </a:r>
            <a:r>
              <a:rPr lang="en-US" sz="2400" b="1" dirty="0" smtClean="0"/>
              <a:t> </a:t>
            </a:r>
            <a:r>
              <a:rPr lang="en-US" sz="2400" b="1" dirty="0" err="1" smtClean="0"/>
              <a:t>ಅವನನ್ನು</a:t>
            </a:r>
            <a:r>
              <a:rPr lang="en-US" sz="2400" b="1" dirty="0" smtClean="0"/>
              <a:t> </a:t>
            </a:r>
            <a:r>
              <a:rPr lang="en-US" sz="2400" b="1" dirty="0" err="1" smtClean="0"/>
              <a:t>ಮೋಸಗೊಳಿಸುವ</a:t>
            </a:r>
            <a:r>
              <a:rPr lang="en-US" sz="2400" b="1" dirty="0" smtClean="0"/>
              <a:t> </a:t>
            </a:r>
            <a:r>
              <a:rPr lang="en-US" sz="2400" b="1" dirty="0" err="1" smtClean="0"/>
              <a:t>ಉದ್ದೇಶವಿಲ್ಲ</a:t>
            </a:r>
            <a:r>
              <a:rPr lang="en-US" sz="2400" b="1" dirty="0" smtClean="0"/>
              <a:t> </a:t>
            </a:r>
            <a:r>
              <a:rPr lang="en-US" sz="2400" b="1" dirty="0" err="1" smtClean="0"/>
              <a:t>ಎಂದು</a:t>
            </a:r>
            <a:r>
              <a:rPr lang="en-US" sz="2400" b="1" dirty="0" smtClean="0"/>
              <a:t> </a:t>
            </a:r>
            <a:r>
              <a:rPr lang="en-US" sz="2400" b="1" dirty="0" err="1" smtClean="0"/>
              <a:t>ನಂಬಿದ್ದರು</a:t>
            </a:r>
            <a:r>
              <a:rPr lang="en-US" sz="2400" b="1" dirty="0" smtClean="0"/>
              <a:t>. </a:t>
            </a:r>
          </a:p>
          <a:p>
            <a:pPr algn="just"/>
            <a:r>
              <a:rPr lang="en-US" sz="2400" b="1" dirty="0" err="1" smtClean="0"/>
              <a:t>ಆದ್ದರಿಂದ</a:t>
            </a:r>
            <a:r>
              <a:rPr lang="en-US" sz="2400" b="1" dirty="0" smtClean="0"/>
              <a:t>, </a:t>
            </a:r>
            <a:r>
              <a:rPr lang="en-US" sz="2400" b="1" dirty="0" err="1" smtClean="0"/>
              <a:t>ಇಲ್ಲಿ</a:t>
            </a:r>
            <a:r>
              <a:rPr lang="en-US" sz="2400" b="1" dirty="0" smtClean="0"/>
              <a:t> </a:t>
            </a:r>
            <a:r>
              <a:rPr lang="en-US" sz="2400" b="1" dirty="0" err="1" smtClean="0"/>
              <a:t>ತಪ್ಪಾಗಿ</a:t>
            </a:r>
            <a:r>
              <a:rPr lang="en-US" sz="2400" b="1" dirty="0" smtClean="0"/>
              <a:t> </a:t>
            </a:r>
            <a:r>
              <a:rPr lang="en-US" sz="2400" b="1" dirty="0" err="1" smtClean="0"/>
              <a:t>ನಿರೂಪಿಸುವುದು</a:t>
            </a:r>
            <a:r>
              <a:rPr lang="en-US" sz="2400" b="1" dirty="0" smtClean="0"/>
              <a:t> 'ಎ' ನ </a:t>
            </a:r>
            <a:r>
              <a:rPr lang="en-US" sz="2400" b="1" dirty="0" err="1" smtClean="0"/>
              <a:t>ಭಾಗದಲ್ಲಿದೆ</a:t>
            </a:r>
            <a:r>
              <a:rPr lang="en-US" sz="2400" b="1" dirty="0" smtClean="0"/>
              <a:t>, </a:t>
            </a:r>
            <a:r>
              <a:rPr lang="en-US" sz="2400" b="1" dirty="0" err="1" smtClean="0"/>
              <a:t>ಏಕೆಂದರೆ</a:t>
            </a:r>
            <a:r>
              <a:rPr lang="en-US" sz="2400" b="1" dirty="0" smtClean="0"/>
              <a:t> </a:t>
            </a:r>
            <a:r>
              <a:rPr lang="en-US" sz="2400" b="1" dirty="0" err="1" smtClean="0"/>
              <a:t>ರೇಡಿಯೊ</a:t>
            </a:r>
            <a:r>
              <a:rPr lang="en-US" sz="2400" b="1" dirty="0" smtClean="0"/>
              <a:t> </a:t>
            </a:r>
            <a:r>
              <a:rPr lang="en-US" sz="2400" b="1" dirty="0" err="1" smtClean="0"/>
              <a:t>ಸರಿಯಾಗಿ</a:t>
            </a:r>
            <a:r>
              <a:rPr lang="en-US" sz="2400" b="1" dirty="0" smtClean="0"/>
              <a:t> </a:t>
            </a:r>
            <a:r>
              <a:rPr lang="en-US" sz="2400" b="1" dirty="0" err="1" smtClean="0"/>
              <a:t>ಕಾರ್ಯನಿರ್ವಹಿಸುತ್ತಿಲ್ಲ</a:t>
            </a:r>
            <a:r>
              <a:rPr lang="en-US" sz="2400" b="1" dirty="0" smtClean="0"/>
              <a:t> </a:t>
            </a:r>
            <a:r>
              <a:rPr lang="en-US" sz="2400" b="1" dirty="0" err="1" smtClean="0"/>
              <a:t>ಎಂದು</a:t>
            </a:r>
            <a:r>
              <a:rPr lang="en-US" sz="2400" b="1" dirty="0" smtClean="0"/>
              <a:t> </a:t>
            </a:r>
            <a:r>
              <a:rPr lang="en-US" sz="2400" b="1" dirty="0" err="1" smtClean="0"/>
              <a:t>ಅವರಿಗೆ</a:t>
            </a:r>
            <a:r>
              <a:rPr lang="en-US" sz="2400" b="1" dirty="0" smtClean="0"/>
              <a:t> </a:t>
            </a:r>
            <a:r>
              <a:rPr lang="en-US" sz="2400" b="1" dirty="0" err="1" smtClean="0"/>
              <a:t>ತಿಳಿದಿರಲಿಲ್ಲ</a:t>
            </a:r>
            <a:r>
              <a:rPr lang="en-US" sz="2400" b="1" dirty="0" smtClean="0"/>
              <a:t>.</a:t>
            </a:r>
          </a:p>
          <a:p>
            <a:pPr algn="just"/>
            <a:r>
              <a:rPr lang="en-US" sz="2800" b="1" dirty="0" err="1" smtClean="0"/>
              <a:t>ಪರಿಣಾಮ</a:t>
            </a:r>
            <a:endParaRPr lang="en-US" sz="2800" b="1" dirty="0" smtClean="0"/>
          </a:p>
          <a:p>
            <a:pPr algn="just"/>
            <a:r>
              <a:rPr lang="en-US" sz="2400" b="1" dirty="0" err="1" smtClean="0">
                <a:solidFill>
                  <a:srgbClr val="FF0000"/>
                </a:solidFill>
              </a:rPr>
              <a:t>ಒಪ್ಪಂದಕ್ಕೆ</a:t>
            </a:r>
            <a:r>
              <a:rPr lang="en-US" sz="2400" b="1" dirty="0" smtClean="0">
                <a:solidFill>
                  <a:srgbClr val="FF0000"/>
                </a:solidFill>
              </a:rPr>
              <a:t> </a:t>
            </a:r>
            <a:r>
              <a:rPr lang="en-US" sz="2400" b="1" dirty="0" err="1" smtClean="0">
                <a:solidFill>
                  <a:srgbClr val="FF0000"/>
                </a:solidFill>
              </a:rPr>
              <a:t>ಪ್ರವೇಶಿಸುವಾಗ</a:t>
            </a:r>
            <a:r>
              <a:rPr lang="en-US" sz="2400" b="1" dirty="0" smtClean="0">
                <a:solidFill>
                  <a:srgbClr val="FF0000"/>
                </a:solidFill>
              </a:rPr>
              <a:t> </a:t>
            </a:r>
            <a:r>
              <a:rPr lang="en-US" sz="2400" b="1" dirty="0" err="1" smtClean="0">
                <a:solidFill>
                  <a:srgbClr val="FF0000"/>
                </a:solidFill>
              </a:rPr>
              <a:t>ತಪ್ಪಾಗಿ</a:t>
            </a:r>
            <a:r>
              <a:rPr lang="en-US" sz="2400" b="1" dirty="0" smtClean="0">
                <a:solidFill>
                  <a:srgbClr val="FF0000"/>
                </a:solidFill>
              </a:rPr>
              <a:t> </a:t>
            </a:r>
            <a:r>
              <a:rPr lang="en-US" sz="2400" b="1" dirty="0" err="1" smtClean="0">
                <a:solidFill>
                  <a:srgbClr val="FF0000"/>
                </a:solidFill>
              </a:rPr>
              <a:t>ನಿರೂಪಣೆಯ</a:t>
            </a:r>
            <a:r>
              <a:rPr lang="en-US" sz="2400" b="1" dirty="0" smtClean="0">
                <a:solidFill>
                  <a:srgbClr val="FF0000"/>
                </a:solidFill>
              </a:rPr>
              <a:t> </a:t>
            </a:r>
            <a:r>
              <a:rPr lang="en-US" sz="2400" b="1" dirty="0" err="1" smtClean="0">
                <a:solidFill>
                  <a:srgbClr val="FF0000"/>
                </a:solidFill>
              </a:rPr>
              <a:t>ಪರಿಣಾಮವಾಗಿ</a:t>
            </a:r>
            <a:r>
              <a:rPr lang="en-US" sz="2400" b="1" dirty="0" smtClean="0">
                <a:solidFill>
                  <a:srgbClr val="FF0000"/>
                </a:solidFill>
              </a:rPr>
              <a:t> </a:t>
            </a:r>
            <a:r>
              <a:rPr lang="en-US" sz="2400" b="1" dirty="0" err="1" smtClean="0">
                <a:solidFill>
                  <a:srgbClr val="FF0000"/>
                </a:solidFill>
              </a:rPr>
              <a:t>ಅನುಭವಿಸಿದ</a:t>
            </a:r>
            <a:r>
              <a:rPr lang="en-US" sz="2400" b="1" dirty="0" smtClean="0">
                <a:solidFill>
                  <a:srgbClr val="FF0000"/>
                </a:solidFill>
              </a:rPr>
              <a:t> </a:t>
            </a:r>
            <a:r>
              <a:rPr lang="en-US" sz="2400" b="1" dirty="0" err="1" smtClean="0">
                <a:solidFill>
                  <a:srgbClr val="FF0000"/>
                </a:solidFill>
              </a:rPr>
              <a:t>ಪಕ್ಷವು</a:t>
            </a:r>
            <a:r>
              <a:rPr lang="en-US" sz="2400" b="1" dirty="0" smtClean="0">
                <a:solidFill>
                  <a:srgbClr val="FF0000"/>
                </a:solidFill>
              </a:rPr>
              <a:t> </a:t>
            </a:r>
            <a:r>
              <a:rPr lang="en-US" sz="2400" b="1" dirty="0" err="1" smtClean="0">
                <a:solidFill>
                  <a:srgbClr val="FF0000"/>
                </a:solidFill>
              </a:rPr>
              <a:t>ಒಪ್ಪಂದವನ್ನು</a:t>
            </a:r>
            <a:r>
              <a:rPr lang="en-US" sz="2400" b="1" dirty="0" smtClean="0">
                <a:solidFill>
                  <a:srgbClr val="FF0000"/>
                </a:solidFill>
              </a:rPr>
              <a:t> </a:t>
            </a:r>
            <a:r>
              <a:rPr lang="en-US" sz="2400" b="1" dirty="0" err="1" smtClean="0">
                <a:solidFill>
                  <a:srgbClr val="FF0000"/>
                </a:solidFill>
              </a:rPr>
              <a:t>ಅಂತ್ಯಗೊಳಿಸಲು</a:t>
            </a:r>
            <a:r>
              <a:rPr lang="en-US" sz="2400" b="1" dirty="0" smtClean="0">
                <a:solidFill>
                  <a:srgbClr val="FF0000"/>
                </a:solidFill>
              </a:rPr>
              <a:t> </a:t>
            </a:r>
            <a:r>
              <a:rPr lang="en-US" sz="2400" b="1" dirty="0" err="1" smtClean="0">
                <a:solidFill>
                  <a:srgbClr val="FF0000"/>
                </a:solidFill>
              </a:rPr>
              <a:t>ಆಯ್ಕೆಮಾಡಿದರೆ</a:t>
            </a:r>
            <a:r>
              <a:rPr lang="en-US" sz="2400" b="1" dirty="0" smtClean="0">
                <a:solidFill>
                  <a:srgbClr val="FF0000"/>
                </a:solidFill>
              </a:rPr>
              <a:t>, </a:t>
            </a:r>
            <a:r>
              <a:rPr lang="en-US" sz="2400" b="1" dirty="0" err="1" smtClean="0">
                <a:solidFill>
                  <a:srgbClr val="FF0000"/>
                </a:solidFill>
              </a:rPr>
              <a:t>ನಿರ್ದಿಷ್ಟ</a:t>
            </a:r>
            <a:r>
              <a:rPr lang="en-US" sz="2400" b="1" dirty="0" smtClean="0">
                <a:solidFill>
                  <a:srgbClr val="FF0000"/>
                </a:solidFill>
              </a:rPr>
              <a:t> </a:t>
            </a:r>
            <a:r>
              <a:rPr lang="en-US" sz="2400" b="1" dirty="0" err="1" smtClean="0">
                <a:solidFill>
                  <a:srgbClr val="FF0000"/>
                </a:solidFill>
              </a:rPr>
              <a:t>ಪರಿಹಾರ</a:t>
            </a:r>
            <a:r>
              <a:rPr lang="en-US" sz="2400" b="1" dirty="0" smtClean="0">
                <a:solidFill>
                  <a:srgbClr val="FF0000"/>
                </a:solidFill>
              </a:rPr>
              <a:t> </a:t>
            </a:r>
            <a:r>
              <a:rPr lang="en-US" sz="2400" b="1" dirty="0" err="1" smtClean="0">
                <a:solidFill>
                  <a:srgbClr val="FF0000"/>
                </a:solidFill>
              </a:rPr>
              <a:t>ಕಾಯ್ದೆ</a:t>
            </a:r>
            <a:r>
              <a:rPr lang="en-US" sz="2400" b="1" dirty="0" smtClean="0">
                <a:solidFill>
                  <a:srgbClr val="FF0000"/>
                </a:solidFill>
              </a:rPr>
              <a:t> 1963 ರ </a:t>
            </a:r>
            <a:r>
              <a:rPr lang="en-US" sz="2400" b="1" dirty="0" err="1" smtClean="0">
                <a:solidFill>
                  <a:srgbClr val="FF0000"/>
                </a:solidFill>
              </a:rPr>
              <a:t>ಅಡಿಯಲ್ಲಿ</a:t>
            </a:r>
            <a:r>
              <a:rPr lang="en-US" sz="2400" b="1" dirty="0" smtClean="0">
                <a:solidFill>
                  <a:srgbClr val="FF0000"/>
                </a:solidFill>
              </a:rPr>
              <a:t> </a:t>
            </a:r>
            <a:r>
              <a:rPr lang="en-US" sz="2400" b="1" dirty="0" err="1" smtClean="0">
                <a:solidFill>
                  <a:srgbClr val="FF0000"/>
                </a:solidFill>
              </a:rPr>
              <a:t>ಒಪ್ಪಂದವನ್ನು</a:t>
            </a:r>
            <a:r>
              <a:rPr lang="en-US" sz="2400" b="1" dirty="0" smtClean="0">
                <a:solidFill>
                  <a:srgbClr val="FF0000"/>
                </a:solidFill>
              </a:rPr>
              <a:t> </a:t>
            </a:r>
            <a:r>
              <a:rPr lang="en-US" sz="2400" b="1" dirty="0" err="1" smtClean="0">
                <a:solidFill>
                  <a:srgbClr val="FF0000"/>
                </a:solidFill>
              </a:rPr>
              <a:t>ಸಮಂಜಸವಾದ</a:t>
            </a:r>
            <a:r>
              <a:rPr lang="en-US" sz="2400" b="1" dirty="0" smtClean="0">
                <a:solidFill>
                  <a:srgbClr val="FF0000"/>
                </a:solidFill>
              </a:rPr>
              <a:t> </a:t>
            </a:r>
            <a:r>
              <a:rPr lang="en-US" sz="2400" b="1" dirty="0" err="1" smtClean="0">
                <a:solidFill>
                  <a:srgbClr val="FF0000"/>
                </a:solidFill>
              </a:rPr>
              <a:t>ಸಮಯದೊಳಗೆ</a:t>
            </a:r>
            <a:r>
              <a:rPr lang="en-US" sz="2400" b="1" dirty="0" smtClean="0">
                <a:solidFill>
                  <a:srgbClr val="FF0000"/>
                </a:solidFill>
              </a:rPr>
              <a:t> </a:t>
            </a:r>
            <a:r>
              <a:rPr lang="en-US" sz="2400" b="1" dirty="0" err="1" smtClean="0">
                <a:solidFill>
                  <a:srgbClr val="FF0000"/>
                </a:solidFill>
              </a:rPr>
              <a:t>ರದ್ದುಗೊಳಿಸಿ</a:t>
            </a:r>
            <a:r>
              <a:rPr lang="en-US" sz="2400" b="1" dirty="0" smtClean="0">
                <a:solidFill>
                  <a:srgbClr val="FF0000"/>
                </a:solidFill>
              </a:rPr>
              <a:t>.</a:t>
            </a:r>
          </a:p>
          <a:p>
            <a:pPr algn="just"/>
            <a:endParaRPr lang="en-US" sz="900" b="1"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a:t>‘A’ told ‘B’ that his radio is in good condition, because of the confidence he had in ‘A’, ‘B’ bought the radio from him. </a:t>
            </a:r>
            <a:endParaRPr lang="en-US" dirty="0" smtClean="0"/>
          </a:p>
          <a:p>
            <a:r>
              <a:rPr lang="en-US" dirty="0" smtClean="0"/>
              <a:t>The </a:t>
            </a:r>
            <a:r>
              <a:rPr lang="en-US" dirty="0"/>
              <a:t>radio did not work properly after some time, ‘B’ thought he was misled by ‘A’, but ‘A’ believed his radio was in good condition and had no intention of deceiving him</a:t>
            </a:r>
            <a:r>
              <a:rPr lang="en-US" dirty="0" smtClean="0"/>
              <a:t>.</a:t>
            </a:r>
          </a:p>
          <a:p>
            <a:r>
              <a:rPr lang="en-US" dirty="0" smtClean="0"/>
              <a:t> </a:t>
            </a:r>
            <a:r>
              <a:rPr lang="en-US" dirty="0"/>
              <a:t>So, here misrepresentation is in the part of ‘A’, because he did not know that the radio is not working properly</a:t>
            </a:r>
            <a:r>
              <a:rPr lang="en-US" dirty="0" smtClean="0"/>
              <a:t>.</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sz="2700" b="1" dirty="0" smtClean="0"/>
              <a:t/>
            </a:r>
            <a:br>
              <a:rPr lang="en-US" sz="2700" b="1" dirty="0" smtClean="0"/>
            </a:br>
            <a:r>
              <a:rPr lang="en-US" sz="2700" b="1" dirty="0" smtClean="0"/>
              <a:t>Difference between Fraud and Misrepresentation </a:t>
            </a:r>
            <a:r>
              <a:rPr lang="en-US" sz="2700" b="1" dirty="0" err="1" smtClean="0"/>
              <a:t>ವಂಚನೆ</a:t>
            </a:r>
            <a:r>
              <a:rPr lang="en-US" sz="2700" b="1" dirty="0" smtClean="0"/>
              <a:t> </a:t>
            </a:r>
            <a:r>
              <a:rPr lang="en-US" sz="2700" b="1" dirty="0" err="1" smtClean="0"/>
              <a:t>ಮತ್ತು</a:t>
            </a:r>
            <a:r>
              <a:rPr lang="en-US" sz="2700" b="1" dirty="0" smtClean="0"/>
              <a:t> </a:t>
            </a:r>
            <a:r>
              <a:rPr lang="en-US" sz="2700" b="1" dirty="0" err="1" smtClean="0"/>
              <a:t>ತಪ್ಪಾಗಿ</a:t>
            </a:r>
            <a:r>
              <a:rPr lang="en-US" sz="2700" b="1" dirty="0" smtClean="0"/>
              <a:t> </a:t>
            </a:r>
            <a:r>
              <a:rPr lang="en-US" sz="2700" b="1" dirty="0" err="1" smtClean="0"/>
              <a:t>ನಿರೂಪಿಸುವ</a:t>
            </a:r>
            <a:r>
              <a:rPr lang="en-US" sz="2700" b="1" dirty="0" smtClean="0"/>
              <a:t> </a:t>
            </a:r>
            <a:r>
              <a:rPr lang="en-US" sz="2700" b="1" dirty="0" err="1" smtClean="0"/>
              <a:t>ನಡು</a:t>
            </a:r>
            <a:r>
              <a:rPr lang="en-US" sz="2200" b="1" dirty="0" err="1" smtClean="0"/>
              <a:t>ವಿ</a:t>
            </a:r>
            <a:r>
              <a:rPr lang="en-US" sz="2700" b="1" dirty="0" err="1" smtClean="0"/>
              <a:t>ನ</a:t>
            </a:r>
            <a:r>
              <a:rPr lang="en-US" sz="1600" b="1" dirty="0" smtClean="0"/>
              <a:t> </a:t>
            </a:r>
            <a:r>
              <a:rPr lang="en-US" sz="2700" b="1" dirty="0" err="1" smtClean="0"/>
              <a:t>ವ್ಯತ್ಯಾಸ</a:t>
            </a:r>
            <a:r>
              <a:rPr lang="en-US" sz="2700" b="1" dirty="0" smtClean="0"/>
              <a:t> </a:t>
            </a:r>
            <a:endParaRPr lang="en-US" dirty="0"/>
          </a:p>
        </p:txBody>
      </p:sp>
      <p:sp>
        <p:nvSpPr>
          <p:cNvPr id="3" name="Content Placeholder 2"/>
          <p:cNvSpPr>
            <a:spLocks noGrp="1"/>
          </p:cNvSpPr>
          <p:nvPr>
            <p:ph idx="1"/>
          </p:nvPr>
        </p:nvSpPr>
        <p:spPr>
          <a:xfrm>
            <a:off x="457200" y="914400"/>
            <a:ext cx="8382000" cy="5638800"/>
          </a:xfrm>
        </p:spPr>
        <p:txBody>
          <a:bodyPr>
            <a:normAutofit fontScale="62500" lnSpcReduction="20000"/>
          </a:bodyPr>
          <a:lstStyle/>
          <a:p>
            <a:pPr marL="225425" indent="-225425"/>
            <a:r>
              <a:rPr lang="en-US" sz="2900" b="1" dirty="0" smtClean="0"/>
              <a:t>  </a:t>
            </a:r>
            <a:r>
              <a:rPr lang="en-US" sz="4600" b="1" dirty="0" err="1" smtClean="0">
                <a:solidFill>
                  <a:srgbClr val="FF0000"/>
                </a:solidFill>
              </a:rPr>
              <a:t>ಅರ್ಥ</a:t>
            </a:r>
            <a:endParaRPr lang="en-US" sz="4000" b="1" dirty="0" smtClean="0">
              <a:solidFill>
                <a:srgbClr val="FF0000"/>
              </a:solidFill>
            </a:endParaRPr>
          </a:p>
          <a:p>
            <a:pPr algn="just">
              <a:buNone/>
            </a:pPr>
            <a:r>
              <a:rPr lang="en-US" sz="4000" b="1" dirty="0" smtClean="0"/>
              <a:t>Fraud </a:t>
            </a:r>
            <a:r>
              <a:rPr lang="en-US" sz="4000" b="1" dirty="0" err="1" smtClean="0"/>
              <a:t>ವಂಚನೆ</a:t>
            </a:r>
            <a:r>
              <a:rPr lang="en-US" sz="4000" b="1" dirty="0" smtClean="0"/>
              <a:t> - </a:t>
            </a:r>
            <a:r>
              <a:rPr lang="en-US" sz="4000" dirty="0" err="1" smtClean="0"/>
              <a:t>ಒಪ್ಪಂದಕ್ಕೆ</a:t>
            </a:r>
            <a:r>
              <a:rPr lang="en-US" sz="4000" dirty="0" smtClean="0"/>
              <a:t> </a:t>
            </a:r>
            <a:r>
              <a:rPr lang="en-US" sz="4000" dirty="0" err="1" smtClean="0"/>
              <a:t>ಪ್ರವೇಶಿಸಲು</a:t>
            </a:r>
            <a:r>
              <a:rPr lang="en-US" sz="4000" dirty="0" smtClean="0"/>
              <a:t> </a:t>
            </a:r>
            <a:r>
              <a:rPr lang="en-US" sz="4000" dirty="0" err="1" smtClean="0"/>
              <a:t>ಇತರ</a:t>
            </a:r>
            <a:r>
              <a:rPr lang="en-US" sz="4000" dirty="0" smtClean="0"/>
              <a:t> </a:t>
            </a:r>
            <a:r>
              <a:rPr lang="en-US" sz="4000" dirty="0" err="1" smtClean="0"/>
              <a:t>ಪಕ್ಷವನ್ನು</a:t>
            </a:r>
            <a:r>
              <a:rPr lang="en-US" sz="4000" dirty="0" smtClean="0"/>
              <a:t> </a:t>
            </a:r>
            <a:r>
              <a:rPr lang="en-US" sz="4000" dirty="0" err="1" smtClean="0"/>
              <a:t>ಪ್ರೇರೇಪಿಸಲು</a:t>
            </a:r>
            <a:r>
              <a:rPr lang="en-US" sz="4000" dirty="0" smtClean="0"/>
              <a:t> </a:t>
            </a:r>
            <a:r>
              <a:rPr lang="en-US" sz="4000" dirty="0" err="1" smtClean="0"/>
              <a:t>ಒಂದು</a:t>
            </a:r>
            <a:r>
              <a:rPr lang="en-US" sz="4000" dirty="0" smtClean="0"/>
              <a:t> </a:t>
            </a:r>
            <a:r>
              <a:rPr lang="en-US" sz="4000" dirty="0" err="1" smtClean="0"/>
              <a:t>ಪಕ್ಷವು</a:t>
            </a:r>
            <a:r>
              <a:rPr lang="en-US" sz="4000" dirty="0" smtClean="0"/>
              <a:t> </a:t>
            </a:r>
            <a:r>
              <a:rPr lang="en-US" sz="4000" dirty="0" err="1" smtClean="0"/>
              <a:t>ಉದ್ದೇಶಪೂರ್ವಕವಾಗಿ</a:t>
            </a:r>
            <a:r>
              <a:rPr lang="en-US" sz="4000" dirty="0" smtClean="0"/>
              <a:t> </a:t>
            </a:r>
            <a:r>
              <a:rPr lang="en-US" sz="4000" dirty="0" err="1" smtClean="0"/>
              <a:t>ಮಾಡಿದ</a:t>
            </a:r>
            <a:r>
              <a:rPr lang="en-US" sz="4000" dirty="0" smtClean="0"/>
              <a:t> </a:t>
            </a:r>
            <a:r>
              <a:rPr lang="en-US" sz="4000" dirty="0" err="1" smtClean="0"/>
              <a:t>ಮೋಸದ</a:t>
            </a:r>
            <a:r>
              <a:rPr lang="en-US" sz="4000" dirty="0" smtClean="0"/>
              <a:t> </a:t>
            </a:r>
            <a:r>
              <a:rPr lang="en-US" sz="4000" dirty="0" err="1" smtClean="0"/>
              <a:t>ಕೃತ್ಯವನ್ನು</a:t>
            </a:r>
            <a:r>
              <a:rPr lang="en-US" sz="4000" dirty="0" smtClean="0"/>
              <a:t> </a:t>
            </a:r>
            <a:r>
              <a:rPr lang="en-US" sz="4000" dirty="0" err="1" smtClean="0"/>
              <a:t>ವಂಚನೆ</a:t>
            </a:r>
            <a:r>
              <a:rPr lang="en-US" sz="4000" dirty="0" smtClean="0"/>
              <a:t> </a:t>
            </a:r>
            <a:r>
              <a:rPr lang="en-US" sz="4000" dirty="0" err="1" smtClean="0"/>
              <a:t>ಎಂದು</a:t>
            </a:r>
            <a:r>
              <a:rPr lang="en-US" sz="4000" dirty="0" smtClean="0"/>
              <a:t> </a:t>
            </a:r>
            <a:r>
              <a:rPr lang="en-US" sz="4000" dirty="0" err="1" smtClean="0"/>
              <a:t>ಕರೆಯಲಾಗುತ್ತದೆ</a:t>
            </a:r>
            <a:r>
              <a:rPr lang="en-US" sz="4000" dirty="0" smtClean="0"/>
              <a:t>.</a:t>
            </a:r>
          </a:p>
          <a:p>
            <a:pPr algn="just">
              <a:buNone/>
            </a:pPr>
            <a:r>
              <a:rPr lang="en-US" sz="4000" b="1" dirty="0" smtClean="0"/>
              <a:t> Misrepresentation </a:t>
            </a:r>
            <a:r>
              <a:rPr lang="en-US" sz="4000" b="1" dirty="0" err="1" smtClean="0"/>
              <a:t>ತಪ್ಪು</a:t>
            </a:r>
            <a:r>
              <a:rPr lang="en-US" sz="4000" b="1" dirty="0" smtClean="0"/>
              <a:t> </a:t>
            </a:r>
            <a:r>
              <a:rPr lang="en-US" sz="4000" b="1" dirty="0" err="1" smtClean="0"/>
              <a:t>ನಿರೂಪಣೆ</a:t>
            </a:r>
            <a:r>
              <a:rPr lang="en-US" sz="4000" b="1" dirty="0" smtClean="0"/>
              <a:t>  - </a:t>
            </a:r>
            <a:r>
              <a:rPr lang="en-US" sz="4000" dirty="0" err="1" smtClean="0"/>
              <a:t>ತಪ್ಪಾಗಿ</a:t>
            </a:r>
            <a:r>
              <a:rPr lang="en-US" sz="4000" dirty="0" smtClean="0"/>
              <a:t> </a:t>
            </a:r>
            <a:r>
              <a:rPr lang="en-US" sz="4000" dirty="0" err="1" smtClean="0"/>
              <a:t>ನಿರೂಪಿಸುವುದನ್ನು</a:t>
            </a:r>
            <a:r>
              <a:rPr lang="en-US" sz="4000" dirty="0" smtClean="0"/>
              <a:t> </a:t>
            </a:r>
            <a:r>
              <a:rPr lang="en-US" sz="4000" dirty="0" err="1" smtClean="0"/>
              <a:t>ಮುಗ್ಧ</a:t>
            </a:r>
            <a:r>
              <a:rPr lang="en-US" sz="4000" dirty="0" smtClean="0"/>
              <a:t> </a:t>
            </a:r>
            <a:r>
              <a:rPr lang="en-US" sz="4000" dirty="0" err="1" smtClean="0"/>
              <a:t>ತಪ್ಪಿನ</a:t>
            </a:r>
            <a:r>
              <a:rPr lang="en-US" sz="4000" dirty="0" smtClean="0"/>
              <a:t> </a:t>
            </a:r>
            <a:r>
              <a:rPr lang="en-US" sz="4000" dirty="0" err="1" smtClean="0"/>
              <a:t>ಪ್ರಾತಿನಿಧ್ಯ</a:t>
            </a:r>
            <a:r>
              <a:rPr lang="en-US" sz="4000" dirty="0" smtClean="0"/>
              <a:t> </a:t>
            </a:r>
            <a:r>
              <a:rPr lang="en-US" sz="4000" dirty="0" err="1" smtClean="0"/>
              <a:t>ಎಂದು</a:t>
            </a:r>
            <a:r>
              <a:rPr lang="en-US" sz="4000" dirty="0" smtClean="0"/>
              <a:t> </a:t>
            </a:r>
            <a:r>
              <a:rPr lang="en-US" sz="4000" dirty="0" err="1" smtClean="0"/>
              <a:t>ಕರೆಯಲಾಗುತ್ತದೆ</a:t>
            </a:r>
            <a:r>
              <a:rPr lang="en-US" sz="4000" dirty="0" smtClean="0"/>
              <a:t>, </a:t>
            </a:r>
            <a:r>
              <a:rPr lang="en-US" sz="4000" dirty="0" err="1" smtClean="0"/>
              <a:t>ಇದು</a:t>
            </a:r>
            <a:r>
              <a:rPr lang="en-US" sz="4000" dirty="0" smtClean="0"/>
              <a:t> </a:t>
            </a:r>
            <a:r>
              <a:rPr lang="en-US" sz="4000" dirty="0" err="1" smtClean="0"/>
              <a:t>ಇತರ</a:t>
            </a:r>
            <a:r>
              <a:rPr lang="en-US" sz="4000" dirty="0" smtClean="0"/>
              <a:t> </a:t>
            </a:r>
            <a:r>
              <a:rPr lang="en-US" sz="4000" dirty="0" err="1" smtClean="0"/>
              <a:t>ಪಕ್ಷಗಳನ್ನು</a:t>
            </a:r>
            <a:r>
              <a:rPr lang="en-US" sz="4000" dirty="0" smtClean="0"/>
              <a:t> </a:t>
            </a:r>
            <a:r>
              <a:rPr lang="en-US" sz="4000" dirty="0" err="1" smtClean="0"/>
              <a:t>ಒಪ್ಪಂದಕ್ಕೆ</a:t>
            </a:r>
            <a:r>
              <a:rPr lang="en-US" sz="4000" dirty="0" smtClean="0"/>
              <a:t> </a:t>
            </a:r>
            <a:r>
              <a:rPr lang="en-US" sz="4000" dirty="0" err="1" smtClean="0"/>
              <a:t>ಪ್ರವೇಶಿಸಲು</a:t>
            </a:r>
            <a:r>
              <a:rPr lang="en-US" sz="4000" dirty="0" smtClean="0"/>
              <a:t> </a:t>
            </a:r>
            <a:r>
              <a:rPr lang="en-US" sz="4000" dirty="0" err="1" smtClean="0"/>
              <a:t>ಮನವೊಲಿಸುತ್ತದೆ</a:t>
            </a:r>
            <a:r>
              <a:rPr lang="en-US" sz="4000" dirty="0" smtClean="0"/>
              <a:t>.</a:t>
            </a:r>
          </a:p>
          <a:p>
            <a:pPr marL="284163" indent="-284163" algn="just"/>
            <a:r>
              <a:rPr lang="en-US" sz="4000" b="1" dirty="0" err="1" smtClean="0">
                <a:solidFill>
                  <a:srgbClr val="FF0000"/>
                </a:solidFill>
              </a:rPr>
              <a:t>ವಿಭಾಗ</a:t>
            </a:r>
            <a:endParaRPr lang="en-US" sz="4000" b="1" dirty="0" smtClean="0">
              <a:solidFill>
                <a:srgbClr val="FF0000"/>
              </a:solidFill>
            </a:endParaRPr>
          </a:p>
          <a:p>
            <a:pPr algn="just">
              <a:buNone/>
            </a:pPr>
            <a:r>
              <a:rPr lang="en-US" sz="4000" b="1" dirty="0" err="1" smtClean="0"/>
              <a:t>ವಂಚನೆ</a:t>
            </a:r>
            <a:r>
              <a:rPr lang="en-US" sz="4000" b="1" dirty="0" smtClean="0"/>
              <a:t>  - </a:t>
            </a:r>
            <a:r>
              <a:rPr lang="en-US" sz="4000" dirty="0" err="1" smtClean="0"/>
              <a:t>ಭಾರತೀಯ</a:t>
            </a:r>
            <a:r>
              <a:rPr lang="en-US" sz="4000" dirty="0" smtClean="0"/>
              <a:t> </a:t>
            </a:r>
            <a:r>
              <a:rPr lang="en-US" sz="4000" dirty="0" err="1" smtClean="0"/>
              <a:t>ಗುತ್ತಿಗೆ</a:t>
            </a:r>
            <a:r>
              <a:rPr lang="en-US" sz="4000" dirty="0" smtClean="0"/>
              <a:t> </a:t>
            </a:r>
            <a:r>
              <a:rPr lang="en-US" sz="4000" dirty="0" err="1" smtClean="0"/>
              <a:t>ಕಾಯ್ದೆ</a:t>
            </a:r>
            <a:r>
              <a:rPr lang="en-US" sz="4000" dirty="0" smtClean="0"/>
              <a:t>, 1872 ರ </a:t>
            </a:r>
            <a:r>
              <a:rPr lang="en-US" sz="4000" dirty="0" err="1" smtClean="0"/>
              <a:t>ಸೆಕ್ಷನ್</a:t>
            </a:r>
            <a:r>
              <a:rPr lang="en-US" sz="4000" dirty="0" smtClean="0"/>
              <a:t> 17.</a:t>
            </a:r>
          </a:p>
          <a:p>
            <a:pPr algn="just">
              <a:buNone/>
            </a:pPr>
            <a:r>
              <a:rPr lang="en-US" sz="4000" b="1" dirty="0" smtClean="0"/>
              <a:t> Misrepresentation </a:t>
            </a:r>
            <a:r>
              <a:rPr lang="en-US" sz="4000" b="1" dirty="0" err="1" smtClean="0"/>
              <a:t>ತಪ್ಪು</a:t>
            </a:r>
            <a:r>
              <a:rPr lang="en-US" sz="4000" b="1" dirty="0" smtClean="0"/>
              <a:t> </a:t>
            </a:r>
            <a:r>
              <a:rPr lang="en-US" sz="4000" b="1" dirty="0" err="1" smtClean="0"/>
              <a:t>ನಿರೂಪಣೆ</a:t>
            </a:r>
            <a:r>
              <a:rPr lang="en-US" sz="4000" dirty="0" smtClean="0"/>
              <a:t> -1872 ರ </a:t>
            </a:r>
            <a:r>
              <a:rPr lang="en-US" sz="4000" dirty="0" err="1" smtClean="0"/>
              <a:t>ಭಾರತೀಯ</a:t>
            </a:r>
            <a:r>
              <a:rPr lang="en-US" sz="4000" dirty="0" smtClean="0"/>
              <a:t> </a:t>
            </a:r>
            <a:r>
              <a:rPr lang="en-US" sz="4000" dirty="0" err="1" smtClean="0"/>
              <a:t>ಗುತ್ತಿಗೆ</a:t>
            </a:r>
            <a:r>
              <a:rPr lang="en-US" sz="4000" dirty="0" smtClean="0"/>
              <a:t> </a:t>
            </a:r>
            <a:r>
              <a:rPr lang="en-US" sz="4000" dirty="0" err="1" smtClean="0"/>
              <a:t>ಕಾಯ್ದೆಯ</a:t>
            </a:r>
            <a:r>
              <a:rPr lang="en-US" sz="4000" dirty="0" smtClean="0"/>
              <a:t> </a:t>
            </a:r>
            <a:r>
              <a:rPr lang="en-US" sz="4000" dirty="0" err="1" smtClean="0"/>
              <a:t>ಸೆಕ್ಷನ್</a:t>
            </a:r>
            <a:r>
              <a:rPr lang="en-US" sz="4000" dirty="0" smtClean="0"/>
              <a:t> 18</a:t>
            </a:r>
          </a:p>
          <a:p>
            <a:pPr algn="just"/>
            <a:r>
              <a:rPr lang="en-US" sz="4000" b="1" dirty="0" err="1" smtClean="0">
                <a:solidFill>
                  <a:srgbClr val="C00000"/>
                </a:solidFill>
              </a:rPr>
              <a:t>ಇತರ</a:t>
            </a:r>
            <a:r>
              <a:rPr lang="en-US" sz="4000" b="1" dirty="0" smtClean="0">
                <a:solidFill>
                  <a:srgbClr val="C00000"/>
                </a:solidFill>
              </a:rPr>
              <a:t> </a:t>
            </a:r>
            <a:r>
              <a:rPr lang="en-US" sz="4000" b="1" dirty="0" err="1" smtClean="0">
                <a:solidFill>
                  <a:srgbClr val="C00000"/>
                </a:solidFill>
              </a:rPr>
              <a:t>ಪಕ್ಷವನ್ನು</a:t>
            </a:r>
            <a:r>
              <a:rPr lang="en-US" sz="4000" b="1" dirty="0" smtClean="0">
                <a:solidFill>
                  <a:srgbClr val="C00000"/>
                </a:solidFill>
              </a:rPr>
              <a:t> </a:t>
            </a:r>
            <a:r>
              <a:rPr lang="en-US" sz="4000" b="1" dirty="0" err="1" smtClean="0">
                <a:solidFill>
                  <a:srgbClr val="C00000"/>
                </a:solidFill>
              </a:rPr>
              <a:t>ದಾರಿ</a:t>
            </a:r>
            <a:r>
              <a:rPr lang="en-US" sz="4000" b="1" dirty="0" smtClean="0">
                <a:solidFill>
                  <a:srgbClr val="C00000"/>
                </a:solidFill>
              </a:rPr>
              <a:t> </a:t>
            </a:r>
            <a:r>
              <a:rPr lang="en-US" sz="4000" b="1" dirty="0" err="1" smtClean="0">
                <a:solidFill>
                  <a:srgbClr val="C00000"/>
                </a:solidFill>
              </a:rPr>
              <a:t>ತಪ್ಪಿಸುವ</a:t>
            </a:r>
            <a:r>
              <a:rPr lang="en-US" sz="4000" b="1" dirty="0" smtClean="0">
                <a:solidFill>
                  <a:srgbClr val="C00000"/>
                </a:solidFill>
              </a:rPr>
              <a:t> </a:t>
            </a:r>
            <a:r>
              <a:rPr lang="en-US" sz="4000" b="1" dirty="0" err="1" smtClean="0">
                <a:solidFill>
                  <a:srgbClr val="C00000"/>
                </a:solidFill>
              </a:rPr>
              <a:t>ಸಲುವಾಗಿ</a:t>
            </a:r>
            <a:endParaRPr lang="en-US" sz="4000" b="1" dirty="0" smtClean="0">
              <a:solidFill>
                <a:srgbClr val="C00000"/>
              </a:solidFill>
            </a:endParaRPr>
          </a:p>
          <a:p>
            <a:pPr algn="just">
              <a:buNone/>
            </a:pPr>
            <a:r>
              <a:rPr lang="en-US" sz="4000" b="1" dirty="0" err="1" smtClean="0"/>
              <a:t>ವಂಚನೆ</a:t>
            </a:r>
            <a:r>
              <a:rPr lang="en-US" sz="4000" b="1" dirty="0" smtClean="0"/>
              <a:t> -</a:t>
            </a:r>
            <a:r>
              <a:rPr lang="en-US" sz="4000" dirty="0" smtClean="0"/>
              <a:t>      </a:t>
            </a:r>
            <a:r>
              <a:rPr lang="en-US" sz="4000" dirty="0" err="1" smtClean="0"/>
              <a:t>ಹೌದು</a:t>
            </a:r>
            <a:endParaRPr lang="en-US" sz="4000" dirty="0" smtClean="0"/>
          </a:p>
          <a:p>
            <a:pPr algn="just">
              <a:buNone/>
            </a:pPr>
            <a:r>
              <a:rPr lang="en-US" sz="4000" b="1" dirty="0" smtClean="0"/>
              <a:t> </a:t>
            </a:r>
            <a:r>
              <a:rPr lang="en-US" sz="4000" b="1" dirty="0" err="1" smtClean="0"/>
              <a:t>ತಪ್ಪು</a:t>
            </a:r>
            <a:r>
              <a:rPr lang="en-US" sz="4000" b="1" dirty="0" smtClean="0"/>
              <a:t> </a:t>
            </a:r>
            <a:r>
              <a:rPr lang="en-US" sz="4000" b="1" dirty="0" err="1" smtClean="0"/>
              <a:t>ನಿರೂಪಣೆ</a:t>
            </a:r>
            <a:r>
              <a:rPr lang="en-US" sz="4000" dirty="0" smtClean="0"/>
              <a:t>    -     </a:t>
            </a:r>
            <a:r>
              <a:rPr lang="en-US" sz="4000" dirty="0" err="1" smtClean="0"/>
              <a:t>ಇಲ್ಲ</a:t>
            </a:r>
            <a:endParaRPr lang="en-US" sz="4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Autofit/>
          </a:bodyPr>
          <a:lstStyle/>
          <a:p>
            <a:r>
              <a:rPr lang="en-US" sz="3200" dirty="0" smtClean="0"/>
              <a:t>Difference</a:t>
            </a:r>
            <a:endParaRPr lang="en-US" sz="3200" dirty="0"/>
          </a:p>
        </p:txBody>
      </p:sp>
      <p:sp>
        <p:nvSpPr>
          <p:cNvPr id="3" name="Content Placeholder 2"/>
          <p:cNvSpPr>
            <a:spLocks noGrp="1"/>
          </p:cNvSpPr>
          <p:nvPr>
            <p:ph idx="1"/>
          </p:nvPr>
        </p:nvSpPr>
        <p:spPr>
          <a:xfrm>
            <a:off x="457200" y="381000"/>
            <a:ext cx="8229600" cy="6248400"/>
          </a:xfrm>
        </p:spPr>
        <p:txBody>
          <a:bodyPr>
            <a:noAutofit/>
          </a:bodyPr>
          <a:lstStyle/>
          <a:p>
            <a:r>
              <a:rPr lang="en-US" sz="2400" b="1" dirty="0" err="1" smtClean="0">
                <a:solidFill>
                  <a:srgbClr val="C00000"/>
                </a:solidFill>
              </a:rPr>
              <a:t>ಸತ್ಯದ</a:t>
            </a:r>
            <a:r>
              <a:rPr lang="en-US" sz="2400" dirty="0" smtClean="0">
                <a:solidFill>
                  <a:srgbClr val="C00000"/>
                </a:solidFill>
              </a:rPr>
              <a:t> </a:t>
            </a:r>
            <a:r>
              <a:rPr lang="en-US" sz="2400" b="1" dirty="0" err="1" smtClean="0">
                <a:solidFill>
                  <a:srgbClr val="C00000"/>
                </a:solidFill>
              </a:rPr>
              <a:t>ವ್ಯಾಪ್ತಿಯಲ್ಲಿ</a:t>
            </a:r>
            <a:r>
              <a:rPr lang="en-US" sz="2400" dirty="0" smtClean="0">
                <a:solidFill>
                  <a:srgbClr val="C00000"/>
                </a:solidFill>
              </a:rPr>
              <a:t> </a:t>
            </a:r>
            <a:r>
              <a:rPr lang="en-US" sz="2400" b="1" dirty="0" err="1" smtClean="0">
                <a:solidFill>
                  <a:srgbClr val="C00000"/>
                </a:solidFill>
              </a:rPr>
              <a:t>ಬದಲಾವಣೆ</a:t>
            </a:r>
            <a:endParaRPr lang="en-US" sz="2400" b="1" dirty="0" smtClean="0">
              <a:solidFill>
                <a:srgbClr val="FF0000"/>
              </a:solidFill>
            </a:endParaRPr>
          </a:p>
          <a:p>
            <a:pPr algn="just">
              <a:buNone/>
            </a:pPr>
            <a:r>
              <a:rPr lang="en-US" sz="2400" b="1" dirty="0" smtClean="0"/>
              <a:t>Fraud </a:t>
            </a:r>
            <a:r>
              <a:rPr lang="en-US" sz="2400" b="1" dirty="0" err="1" smtClean="0"/>
              <a:t>ವಂಚನೆ</a:t>
            </a:r>
            <a:r>
              <a:rPr lang="en-US" sz="2400" b="1" dirty="0" smtClean="0"/>
              <a:t>  - </a:t>
            </a:r>
            <a:r>
              <a:rPr lang="en-US" sz="2400" dirty="0" err="1" smtClean="0"/>
              <a:t>ವಂಚನೆಯಲ್ಲಿ</a:t>
            </a:r>
            <a:r>
              <a:rPr lang="en-US" sz="2400" dirty="0" smtClean="0"/>
              <a:t>, </a:t>
            </a:r>
            <a:r>
              <a:rPr lang="en-US" sz="2400" dirty="0" err="1" smtClean="0"/>
              <a:t>ಪ್ರಾತಿನಿಧ್ಯ</a:t>
            </a:r>
            <a:r>
              <a:rPr lang="en-US" sz="2400" dirty="0" smtClean="0"/>
              <a:t> </a:t>
            </a:r>
            <a:r>
              <a:rPr lang="en-US" sz="2400" dirty="0" err="1" smtClean="0"/>
              <a:t>ಮಾಡುವ</a:t>
            </a:r>
            <a:r>
              <a:rPr lang="en-US" sz="2400" dirty="0" smtClean="0"/>
              <a:t> </a:t>
            </a:r>
            <a:r>
              <a:rPr lang="en-US" sz="2400" dirty="0" err="1" smtClean="0"/>
              <a:t>ಪಕ್ಷವು</a:t>
            </a:r>
            <a:r>
              <a:rPr lang="en-US" sz="2400" dirty="0" smtClean="0"/>
              <a:t> </a:t>
            </a:r>
            <a:r>
              <a:rPr lang="en-US" sz="2400" dirty="0" err="1" smtClean="0"/>
              <a:t>ಘೋಷಣೆ</a:t>
            </a:r>
            <a:r>
              <a:rPr lang="en-US" sz="2400" dirty="0" smtClean="0"/>
              <a:t> </a:t>
            </a:r>
            <a:r>
              <a:rPr lang="en-US" sz="2400" dirty="0" err="1" smtClean="0"/>
              <a:t>ನಿಜವಲ್ಲ</a:t>
            </a:r>
            <a:r>
              <a:rPr lang="en-US" sz="2400" dirty="0" smtClean="0"/>
              <a:t> </a:t>
            </a:r>
            <a:r>
              <a:rPr lang="en-US" sz="2400" dirty="0" err="1" smtClean="0"/>
              <a:t>ಎಂದು</a:t>
            </a:r>
            <a:r>
              <a:rPr lang="en-US" sz="2400" dirty="0" smtClean="0"/>
              <a:t> </a:t>
            </a:r>
            <a:r>
              <a:rPr lang="en-US" sz="2400" dirty="0" err="1" smtClean="0"/>
              <a:t>ತಿಳಿದಿದೆ</a:t>
            </a:r>
            <a:r>
              <a:rPr lang="en-US" sz="2400" dirty="0" smtClean="0"/>
              <a:t>.</a:t>
            </a:r>
          </a:p>
          <a:p>
            <a:pPr algn="just">
              <a:buNone/>
            </a:pPr>
            <a:r>
              <a:rPr lang="en-US" sz="2400" b="1" dirty="0" smtClean="0"/>
              <a:t> Misrepresentation </a:t>
            </a:r>
            <a:r>
              <a:rPr lang="en-US" sz="2400" b="1" dirty="0" err="1" smtClean="0"/>
              <a:t>ತಪ್ಪು</a:t>
            </a:r>
            <a:r>
              <a:rPr lang="en-US" sz="2400" b="1" dirty="0" smtClean="0"/>
              <a:t> </a:t>
            </a:r>
            <a:r>
              <a:rPr lang="en-US" sz="2400" b="1" dirty="0" err="1" smtClean="0"/>
              <a:t>ನಿರೂಪಣೆ</a:t>
            </a:r>
            <a:r>
              <a:rPr lang="en-US" sz="2400" b="1" dirty="0" smtClean="0"/>
              <a:t>- </a:t>
            </a:r>
            <a:r>
              <a:rPr lang="en-US" sz="2400" dirty="0" err="1" smtClean="0"/>
              <a:t>ತಪ್ಪಾಗಿ</a:t>
            </a:r>
            <a:r>
              <a:rPr lang="en-US" sz="2400" dirty="0" smtClean="0"/>
              <a:t> </a:t>
            </a:r>
            <a:r>
              <a:rPr lang="en-US" sz="2400" dirty="0" err="1" smtClean="0"/>
              <a:t>ನಿರೂಪಿಸುವಾಗ</a:t>
            </a:r>
            <a:r>
              <a:rPr lang="en-US" sz="2400" dirty="0" smtClean="0"/>
              <a:t>, </a:t>
            </a:r>
            <a:r>
              <a:rPr lang="en-US" sz="2400" dirty="0" err="1" smtClean="0"/>
              <a:t>ಪ್ರಾತಿನಿಧ್ಯವನ್ನು</a:t>
            </a:r>
            <a:r>
              <a:rPr lang="en-US" sz="2400" dirty="0" smtClean="0"/>
              <a:t> </a:t>
            </a:r>
            <a:r>
              <a:rPr lang="en-US" sz="2400" dirty="0" err="1" smtClean="0"/>
              <a:t>ಮಾಡುವ</a:t>
            </a:r>
            <a:r>
              <a:rPr lang="en-US" sz="2400" dirty="0" smtClean="0"/>
              <a:t> </a:t>
            </a:r>
            <a:r>
              <a:rPr lang="en-US" sz="2400" dirty="0" err="1" smtClean="0"/>
              <a:t>ಪಕ್ಷವು</a:t>
            </a:r>
            <a:r>
              <a:rPr lang="en-US" sz="2400" dirty="0" smtClean="0"/>
              <a:t> </a:t>
            </a:r>
            <a:r>
              <a:rPr lang="en-US" sz="2400" dirty="0" err="1" smtClean="0"/>
              <a:t>ಅವರು</a:t>
            </a:r>
            <a:r>
              <a:rPr lang="en-US" sz="2400" dirty="0" smtClean="0"/>
              <a:t> </a:t>
            </a:r>
            <a:r>
              <a:rPr lang="en-US" sz="2400" dirty="0" err="1" smtClean="0"/>
              <a:t>ಮಾಡಿದ</a:t>
            </a:r>
            <a:r>
              <a:rPr lang="en-US" sz="2400" dirty="0" smtClean="0"/>
              <a:t> </a:t>
            </a:r>
            <a:r>
              <a:rPr lang="en-US" sz="2400" dirty="0" err="1" smtClean="0"/>
              <a:t>ಹೇಳಿಕೆಯನ್ನು</a:t>
            </a:r>
            <a:r>
              <a:rPr lang="en-US" sz="2400" dirty="0" smtClean="0"/>
              <a:t> </a:t>
            </a:r>
            <a:r>
              <a:rPr lang="en-US" sz="2400" dirty="0" err="1" smtClean="0"/>
              <a:t>ಮಾನ್ಯವೆಂದು</a:t>
            </a:r>
            <a:r>
              <a:rPr lang="en-US" sz="2400" dirty="0" smtClean="0"/>
              <a:t> </a:t>
            </a:r>
            <a:r>
              <a:rPr lang="en-US" sz="2400" dirty="0" err="1" smtClean="0"/>
              <a:t>ಪರಿಗಣಿಸುತ್ತದೆ</a:t>
            </a:r>
            <a:r>
              <a:rPr lang="en-US" sz="2400" dirty="0" smtClean="0"/>
              <a:t>, </a:t>
            </a:r>
            <a:r>
              <a:rPr lang="en-US" sz="2400" dirty="0" err="1" smtClean="0"/>
              <a:t>ಅದು</a:t>
            </a:r>
            <a:r>
              <a:rPr lang="en-US" sz="2400" dirty="0" smtClean="0"/>
              <a:t> </a:t>
            </a:r>
            <a:r>
              <a:rPr lang="en-US" sz="2400" dirty="0" err="1" smtClean="0"/>
              <a:t>ನಂತರ</a:t>
            </a:r>
            <a:r>
              <a:rPr lang="en-US" sz="2400" dirty="0" smtClean="0"/>
              <a:t> </a:t>
            </a:r>
            <a:r>
              <a:rPr lang="en-US" sz="2400" dirty="0" err="1" smtClean="0"/>
              <a:t>ಸುಳ್ಳು</a:t>
            </a:r>
            <a:r>
              <a:rPr lang="en-US" sz="2400" dirty="0" smtClean="0"/>
              <a:t> </a:t>
            </a:r>
            <a:r>
              <a:rPr lang="en-US" sz="2400" dirty="0" err="1" smtClean="0"/>
              <a:t>ಎಂದು</a:t>
            </a:r>
            <a:r>
              <a:rPr lang="en-US" sz="2400" dirty="0" smtClean="0"/>
              <a:t> </a:t>
            </a:r>
            <a:r>
              <a:rPr lang="en-US" sz="2400" dirty="0" err="1" smtClean="0"/>
              <a:t>ಬದಲಾಯಿತು</a:t>
            </a:r>
            <a:r>
              <a:rPr lang="en-US" sz="2400" dirty="0" smtClean="0"/>
              <a:t>.</a:t>
            </a:r>
            <a:endParaRPr lang="en-US" sz="2400" b="1" dirty="0" smtClean="0">
              <a:solidFill>
                <a:srgbClr val="C00000"/>
              </a:solidFill>
            </a:endParaRPr>
          </a:p>
          <a:p>
            <a:r>
              <a:rPr lang="en-US" sz="2400" b="1" dirty="0" err="1" smtClean="0">
                <a:solidFill>
                  <a:srgbClr val="C00000"/>
                </a:solidFill>
              </a:rPr>
              <a:t>ಹಕ್ಕು</a:t>
            </a:r>
            <a:r>
              <a:rPr lang="en-US" sz="2400" b="1" dirty="0" smtClean="0">
                <a:solidFill>
                  <a:srgbClr val="C00000"/>
                </a:solidFill>
              </a:rPr>
              <a:t> -</a:t>
            </a:r>
            <a:r>
              <a:rPr lang="en-US" sz="2400" b="1" dirty="0" smtClean="0"/>
              <a:t>Fraud </a:t>
            </a:r>
            <a:r>
              <a:rPr lang="en-US" sz="2400" b="1" dirty="0" err="1" smtClean="0"/>
              <a:t>ವಂಚನೆ</a:t>
            </a:r>
            <a:r>
              <a:rPr lang="en-US" sz="2400" b="1" dirty="0" smtClean="0"/>
              <a:t>  - </a:t>
            </a:r>
            <a:r>
              <a:rPr lang="en-US" sz="2400" dirty="0" err="1" smtClean="0"/>
              <a:t>ಅನ್ಯಾಯಕ್ಕೊಳಗಾದ</a:t>
            </a:r>
            <a:r>
              <a:rPr lang="en-US" sz="2400" dirty="0" smtClean="0"/>
              <a:t> </a:t>
            </a:r>
            <a:r>
              <a:rPr lang="en-US" sz="2400" dirty="0" err="1" smtClean="0"/>
              <a:t>ಪಕ್ಷವು</a:t>
            </a:r>
            <a:r>
              <a:rPr lang="en-US" sz="2400" dirty="0" smtClean="0"/>
              <a:t> </a:t>
            </a:r>
            <a:r>
              <a:rPr lang="en-US" sz="2400" dirty="0" err="1" smtClean="0"/>
              <a:t>ಹಾನಿಗೊಳಗಾಗಲು</a:t>
            </a:r>
            <a:r>
              <a:rPr lang="en-US" sz="2400" dirty="0" smtClean="0"/>
              <a:t> </a:t>
            </a:r>
            <a:r>
              <a:rPr lang="en-US" sz="2400" dirty="0" err="1" smtClean="0"/>
              <a:t>ಅರ್ಹವಾಗಿದೆ</a:t>
            </a:r>
            <a:r>
              <a:rPr lang="en-US" sz="2400" dirty="0" smtClean="0"/>
              <a:t>.</a:t>
            </a:r>
          </a:p>
          <a:p>
            <a:pPr algn="just">
              <a:buNone/>
            </a:pPr>
            <a:r>
              <a:rPr lang="en-US" sz="2400" b="1" dirty="0" smtClean="0"/>
              <a:t> Misrepresentation </a:t>
            </a:r>
            <a:r>
              <a:rPr lang="en-US" sz="2400" b="1" dirty="0" err="1" smtClean="0"/>
              <a:t>ತಪ್ಪು</a:t>
            </a:r>
            <a:r>
              <a:rPr lang="en-US" sz="2400" b="1" dirty="0" smtClean="0"/>
              <a:t> </a:t>
            </a:r>
            <a:r>
              <a:rPr lang="en-US" sz="2400" b="1" dirty="0" err="1" smtClean="0"/>
              <a:t>ನಿರೂಪಣೆ</a:t>
            </a:r>
            <a:r>
              <a:rPr lang="en-US" sz="2400" b="1" dirty="0" smtClean="0"/>
              <a:t> - </a:t>
            </a:r>
            <a:r>
              <a:rPr lang="en-US" sz="2400" dirty="0" err="1" smtClean="0"/>
              <a:t>ಅನ್ಯಾಯಕ್ಕೊಳಗಾದ</a:t>
            </a:r>
            <a:r>
              <a:rPr lang="en-US" sz="2400" dirty="0" smtClean="0"/>
              <a:t> </a:t>
            </a:r>
            <a:r>
              <a:rPr lang="en-US" sz="2400" dirty="0" err="1" smtClean="0"/>
              <a:t>ಪಕ್ಷವು</a:t>
            </a:r>
            <a:r>
              <a:rPr lang="en-US" sz="2400" dirty="0" smtClean="0"/>
              <a:t> </a:t>
            </a:r>
            <a:r>
              <a:rPr lang="en-US" sz="2400" dirty="0" err="1" smtClean="0"/>
              <a:t>ಇತರ</a:t>
            </a:r>
            <a:r>
              <a:rPr lang="en-US" sz="2400" dirty="0" smtClean="0"/>
              <a:t> </a:t>
            </a:r>
            <a:r>
              <a:rPr lang="en-US" sz="2400" dirty="0" err="1" smtClean="0"/>
              <a:t>ಪಕ್ಷಕ್ಕೆ</a:t>
            </a:r>
            <a:r>
              <a:rPr lang="en-US" sz="2400" dirty="0" smtClean="0"/>
              <a:t> </a:t>
            </a:r>
            <a:r>
              <a:rPr lang="en-US" sz="2400" dirty="0" err="1" smtClean="0"/>
              <a:t>ಹಾನಿಗೊಳಗಾಗಲು</a:t>
            </a:r>
            <a:r>
              <a:rPr lang="en-US" sz="2400" dirty="0" smtClean="0"/>
              <a:t> </a:t>
            </a:r>
            <a:r>
              <a:rPr lang="en-US" sz="2400" dirty="0" err="1" smtClean="0"/>
              <a:t>ಮೊಕದ್ದಮೆ</a:t>
            </a:r>
            <a:r>
              <a:rPr lang="en-US" sz="2400" dirty="0" smtClean="0"/>
              <a:t> </a:t>
            </a:r>
            <a:r>
              <a:rPr lang="en-US" sz="2400" dirty="0" err="1" smtClean="0"/>
              <a:t>ಹೂಡುವ</a:t>
            </a:r>
            <a:r>
              <a:rPr lang="en-US" sz="2400" dirty="0" smtClean="0"/>
              <a:t> </a:t>
            </a:r>
            <a:r>
              <a:rPr lang="en-US" sz="2400" dirty="0" err="1" smtClean="0"/>
              <a:t>ಹಕ್ಕನ್ನು</a:t>
            </a:r>
            <a:r>
              <a:rPr lang="en-US" sz="2400" dirty="0" smtClean="0"/>
              <a:t> </a:t>
            </a:r>
            <a:r>
              <a:rPr lang="en-US" sz="2400" dirty="0" err="1" smtClean="0"/>
              <a:t>ಹೊಂದಿಲ್ಲ</a:t>
            </a:r>
            <a:r>
              <a:rPr lang="en-US" sz="2400" b="1" dirty="0" smtClean="0">
                <a:solidFill>
                  <a:srgbClr val="C00000"/>
                </a:solidFill>
              </a:rPr>
              <a:t>.</a:t>
            </a:r>
          </a:p>
          <a:p>
            <a:r>
              <a:rPr lang="en-US" sz="2400" b="1" dirty="0" err="1" smtClean="0">
                <a:solidFill>
                  <a:srgbClr val="C00000"/>
                </a:solidFill>
              </a:rPr>
              <a:t>ಅನೂರ್ಜಿತ</a:t>
            </a:r>
            <a:endParaRPr lang="en-US" sz="2400" b="1" dirty="0" smtClean="0">
              <a:solidFill>
                <a:srgbClr val="FF0000"/>
              </a:solidFill>
            </a:endParaRPr>
          </a:p>
          <a:p>
            <a:pPr algn="just">
              <a:buNone/>
            </a:pPr>
            <a:r>
              <a:rPr lang="en-US" sz="2400" b="1" dirty="0" smtClean="0"/>
              <a:t>Fraud </a:t>
            </a:r>
            <a:r>
              <a:rPr lang="en-US" sz="2400" b="1" dirty="0" err="1" smtClean="0"/>
              <a:t>ವಂಚನೆ</a:t>
            </a:r>
            <a:r>
              <a:rPr lang="en-US" sz="2400" b="1" dirty="0" smtClean="0"/>
              <a:t>  - </a:t>
            </a:r>
            <a:r>
              <a:rPr lang="en-US" sz="2400" dirty="0" err="1" smtClean="0"/>
              <a:t>ಸಾಮಾನ್ಯ</a:t>
            </a:r>
            <a:r>
              <a:rPr lang="en-US" sz="2400" dirty="0" smtClean="0"/>
              <a:t> </a:t>
            </a:r>
            <a:r>
              <a:rPr lang="en-US" sz="2400" dirty="0" err="1" smtClean="0"/>
              <a:t>ಪರಿಶ್ರಮದಿಂದ</a:t>
            </a:r>
            <a:r>
              <a:rPr lang="en-US" sz="2400" dirty="0" smtClean="0"/>
              <a:t> </a:t>
            </a:r>
            <a:r>
              <a:rPr lang="en-US" sz="2400" dirty="0" err="1" smtClean="0"/>
              <a:t>ಸತ್ಯವನ್ನು</a:t>
            </a:r>
            <a:r>
              <a:rPr lang="en-US" sz="2400" dirty="0" smtClean="0"/>
              <a:t> </a:t>
            </a:r>
            <a:r>
              <a:rPr lang="en-US" sz="2400" dirty="0" err="1" smtClean="0"/>
              <a:t>ಕಂಡುಹಿಡಿಯಬಹುದಾದರೂ</a:t>
            </a:r>
            <a:r>
              <a:rPr lang="en-US" sz="2400" dirty="0" smtClean="0"/>
              <a:t> </a:t>
            </a:r>
            <a:r>
              <a:rPr lang="en-US" sz="2400" dirty="0" err="1" smtClean="0"/>
              <a:t>ಒಪ್ಪಂದವು</a:t>
            </a:r>
            <a:r>
              <a:rPr lang="en-US" sz="2400" dirty="0" smtClean="0"/>
              <a:t> </a:t>
            </a:r>
            <a:r>
              <a:rPr lang="en-US" sz="2400" dirty="0" err="1" smtClean="0"/>
              <a:t>ಅನೂರ್ಜಿತವಾಗಿದೆ</a:t>
            </a:r>
            <a:r>
              <a:rPr lang="en-US" sz="2400" dirty="0" smtClean="0"/>
              <a:t>.</a:t>
            </a:r>
          </a:p>
          <a:p>
            <a:pPr algn="just">
              <a:buNone/>
            </a:pPr>
            <a:r>
              <a:rPr lang="en-US" sz="2400" b="1" dirty="0" smtClean="0"/>
              <a:t> Misrepresentation </a:t>
            </a:r>
            <a:r>
              <a:rPr lang="en-US" sz="2400" b="1" dirty="0" err="1" smtClean="0"/>
              <a:t>ತಪ್ಪು</a:t>
            </a:r>
            <a:r>
              <a:rPr lang="en-US" sz="2400" b="1" dirty="0" smtClean="0"/>
              <a:t> </a:t>
            </a:r>
            <a:r>
              <a:rPr lang="en-US" sz="2400" b="1" dirty="0" err="1" smtClean="0"/>
              <a:t>ನಿರೂಪಣೆ</a:t>
            </a:r>
            <a:r>
              <a:rPr lang="en-US" sz="2400" b="1" dirty="0" smtClean="0"/>
              <a:t>- </a:t>
            </a:r>
            <a:r>
              <a:rPr lang="en-US" sz="2400" dirty="0" err="1" smtClean="0"/>
              <a:t>ಸಮಂಜಸವಾದ</a:t>
            </a:r>
            <a:r>
              <a:rPr lang="en-US" sz="2400" dirty="0" smtClean="0"/>
              <a:t> </a:t>
            </a:r>
            <a:r>
              <a:rPr lang="en-US" sz="2400" dirty="0" err="1" smtClean="0"/>
              <a:t>ಶ್ರದ್ಧೆಯಿಂದ</a:t>
            </a:r>
            <a:r>
              <a:rPr lang="en-US" sz="2400" dirty="0" smtClean="0"/>
              <a:t> </a:t>
            </a:r>
            <a:r>
              <a:rPr lang="en-US" sz="2400" dirty="0" err="1" smtClean="0"/>
              <a:t>ಸತ್ಯವನ್ನು</a:t>
            </a:r>
            <a:r>
              <a:rPr lang="en-US" sz="2400" dirty="0" smtClean="0"/>
              <a:t> </a:t>
            </a:r>
            <a:r>
              <a:rPr lang="en-US" sz="2400" dirty="0" err="1" smtClean="0"/>
              <a:t>ಕಂಡುಹಿಡಿಯಬಹುದಾದರೆ</a:t>
            </a:r>
            <a:r>
              <a:rPr lang="en-US" sz="2400" dirty="0" smtClean="0"/>
              <a:t>, </a:t>
            </a:r>
            <a:r>
              <a:rPr lang="en-US" sz="2400" dirty="0" err="1" smtClean="0"/>
              <a:t>ಒಪ್ಪಂದವು</a:t>
            </a:r>
            <a:r>
              <a:rPr lang="en-US" sz="2400" dirty="0" smtClean="0"/>
              <a:t> </a:t>
            </a:r>
            <a:r>
              <a:rPr lang="en-US" sz="2400" dirty="0" err="1" smtClean="0"/>
              <a:t>ಅನೂರ್ಜಿತವಲ್ಲ</a:t>
            </a:r>
            <a:r>
              <a:rPr lang="en-US" sz="2400"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5</a:t>
            </a:r>
            <a:r>
              <a:rPr lang="en-US" dirty="0" smtClean="0"/>
              <a:t>. Mistake </a:t>
            </a:r>
            <a:r>
              <a:rPr lang="en-US" dirty="0" err="1" smtClean="0"/>
              <a:t>ತಪ್ಪು</a:t>
            </a:r>
            <a:r>
              <a:rPr lang="en-US" dirty="0" smtClean="0"/>
              <a:t> (</a:t>
            </a:r>
            <a:r>
              <a:rPr lang="en-US" dirty="0" err="1" smtClean="0"/>
              <a:t>ವಿಭಾಗ</a:t>
            </a:r>
            <a:r>
              <a:rPr lang="en-US" dirty="0" smtClean="0"/>
              <a:t> 20)</a:t>
            </a:r>
            <a:r>
              <a:rPr lang="en-US" dirty="0"/>
              <a:t/>
            </a:r>
            <a:br>
              <a:rPr lang="en-US" dirty="0"/>
            </a:br>
            <a:endParaRPr lang="en-US" dirty="0"/>
          </a:p>
        </p:txBody>
      </p:sp>
      <p:sp>
        <p:nvSpPr>
          <p:cNvPr id="3" name="Content Placeholder 2"/>
          <p:cNvSpPr>
            <a:spLocks noGrp="1"/>
          </p:cNvSpPr>
          <p:nvPr>
            <p:ph idx="1"/>
          </p:nvPr>
        </p:nvSpPr>
        <p:spPr>
          <a:xfrm>
            <a:off x="457200" y="685800"/>
            <a:ext cx="8229600" cy="5440363"/>
          </a:xfrm>
        </p:spPr>
        <p:txBody>
          <a:bodyPr>
            <a:normAutofit fontScale="85000" lnSpcReduction="20000"/>
          </a:bodyPr>
          <a:lstStyle/>
          <a:p>
            <a:r>
              <a:rPr lang="en-US" dirty="0"/>
              <a:t>There are two forms of  mistake under Indian Contract Law:</a:t>
            </a:r>
          </a:p>
          <a:p>
            <a:pPr lvl="0"/>
            <a:r>
              <a:rPr lang="en-US" b="1" dirty="0">
                <a:solidFill>
                  <a:srgbClr val="0070C0"/>
                </a:solidFill>
              </a:rPr>
              <a:t>The mistake of Fact</a:t>
            </a:r>
            <a:r>
              <a:rPr lang="en-US" b="1" dirty="0" smtClean="0">
                <a:solidFill>
                  <a:srgbClr val="0070C0"/>
                </a:solidFill>
              </a:rPr>
              <a:t>, </a:t>
            </a:r>
            <a:r>
              <a:rPr lang="en-US" b="1" dirty="0" smtClean="0">
                <a:solidFill>
                  <a:srgbClr val="FF0000"/>
                </a:solidFill>
              </a:rPr>
              <a:t> – </a:t>
            </a:r>
            <a:r>
              <a:rPr lang="en-US" dirty="0" err="1" smtClean="0">
                <a:solidFill>
                  <a:srgbClr val="FF0000"/>
                </a:solidFill>
              </a:rPr>
              <a:t>ಸತ್ಯದ</a:t>
            </a:r>
            <a:r>
              <a:rPr lang="en-US" dirty="0" smtClean="0">
                <a:solidFill>
                  <a:srgbClr val="FF0000"/>
                </a:solidFill>
              </a:rPr>
              <a:t>, </a:t>
            </a:r>
            <a:r>
              <a:rPr lang="en-US" b="1" dirty="0" err="1" smtClean="0">
                <a:solidFill>
                  <a:srgbClr val="FF0000"/>
                </a:solidFill>
              </a:rPr>
              <a:t>ಫ್ಯಾಕ್ಟ್ನ</a:t>
            </a:r>
            <a:r>
              <a:rPr lang="en-US" b="1" dirty="0" smtClean="0">
                <a:solidFill>
                  <a:srgbClr val="FF0000"/>
                </a:solidFill>
              </a:rPr>
              <a:t> </a:t>
            </a:r>
            <a:r>
              <a:rPr lang="en-US" b="1" dirty="0" err="1" smtClean="0">
                <a:solidFill>
                  <a:srgbClr val="FF0000"/>
                </a:solidFill>
              </a:rPr>
              <a:t>ತಪ್ಪು</a:t>
            </a:r>
            <a:r>
              <a:rPr lang="en-US" b="1" dirty="0" smtClean="0">
                <a:solidFill>
                  <a:srgbClr val="FF0000"/>
                </a:solidFill>
              </a:rPr>
              <a:t>, </a:t>
            </a:r>
          </a:p>
          <a:p>
            <a:r>
              <a:rPr lang="en-US" b="1" dirty="0" smtClean="0">
                <a:solidFill>
                  <a:srgbClr val="0070C0"/>
                </a:solidFill>
              </a:rPr>
              <a:t>The Mistake of Law</a:t>
            </a:r>
            <a:r>
              <a:rPr lang="en-US" b="1" dirty="0" smtClean="0">
                <a:solidFill>
                  <a:srgbClr val="C00000"/>
                </a:solidFill>
              </a:rPr>
              <a:t>. </a:t>
            </a:r>
            <a:r>
              <a:rPr lang="en-US" b="1" dirty="0" err="1" smtClean="0">
                <a:solidFill>
                  <a:srgbClr val="C00000"/>
                </a:solidFill>
              </a:rPr>
              <a:t>ಕಾನೂನಿನ</a:t>
            </a:r>
            <a:r>
              <a:rPr lang="en-US" sz="3300" b="1" dirty="0" smtClean="0">
                <a:solidFill>
                  <a:srgbClr val="0070C0"/>
                </a:solidFill>
              </a:rPr>
              <a:t> </a:t>
            </a:r>
            <a:r>
              <a:rPr lang="en-US" sz="3300" b="1" dirty="0" err="1" smtClean="0">
                <a:solidFill>
                  <a:srgbClr val="C00000"/>
                </a:solidFill>
              </a:rPr>
              <a:t>ತಪ್ಪು</a:t>
            </a:r>
            <a:endParaRPr lang="en-US" sz="3300" b="1" dirty="0">
              <a:solidFill>
                <a:srgbClr val="C00000"/>
              </a:solidFill>
            </a:endParaRPr>
          </a:p>
          <a:p>
            <a:endParaRPr lang="en-US" sz="3300" b="1" dirty="0" smtClean="0">
              <a:solidFill>
                <a:srgbClr val="C00000"/>
              </a:solidFill>
            </a:endParaRPr>
          </a:p>
          <a:p>
            <a:r>
              <a:rPr lang="en-US" sz="3300" b="1" dirty="0" smtClean="0">
                <a:solidFill>
                  <a:srgbClr val="0070C0"/>
                </a:solidFill>
              </a:rPr>
              <a:t>Mistake </a:t>
            </a:r>
            <a:r>
              <a:rPr lang="en-US" sz="3300" b="1" dirty="0">
                <a:solidFill>
                  <a:srgbClr val="0070C0"/>
                </a:solidFill>
              </a:rPr>
              <a:t>of </a:t>
            </a:r>
            <a:r>
              <a:rPr lang="en-US" sz="3300" b="1" dirty="0" smtClean="0">
                <a:solidFill>
                  <a:srgbClr val="0070C0"/>
                </a:solidFill>
              </a:rPr>
              <a:t>Fact - </a:t>
            </a:r>
            <a:r>
              <a:rPr lang="en-US" dirty="0" err="1" smtClean="0"/>
              <a:t>ಸತ್ಯದ</a:t>
            </a:r>
            <a:r>
              <a:rPr lang="en-US" dirty="0" smtClean="0"/>
              <a:t> </a:t>
            </a:r>
            <a:r>
              <a:rPr lang="en-US" dirty="0" err="1" smtClean="0"/>
              <a:t>ತಪ್ಪು</a:t>
            </a:r>
            <a:endParaRPr lang="en-US" b="1" dirty="0">
              <a:solidFill>
                <a:srgbClr val="0070C0"/>
              </a:solidFill>
            </a:endParaRPr>
          </a:p>
          <a:p>
            <a:pPr algn="just"/>
            <a:r>
              <a:rPr lang="en-US" dirty="0"/>
              <a:t>A mistake of fact arises when one or both of the contracting parties have misunderstood a term that is essential to the meaning of the contract;</a:t>
            </a:r>
          </a:p>
          <a:p>
            <a:pPr algn="just"/>
            <a:r>
              <a:rPr lang="en-US" dirty="0"/>
              <a:t>Such a mistake may be done due to confusion, negligence or omission, etc;</a:t>
            </a:r>
          </a:p>
          <a:p>
            <a:pPr algn="just"/>
            <a:r>
              <a:rPr lang="en-US" dirty="0"/>
              <a:t>A mistake is never intentional, it is an innocent overlooking.</a:t>
            </a:r>
          </a:p>
          <a:p>
            <a:r>
              <a:rPr lang="en-US" dirty="0"/>
              <a:t>Such mistakes can be either unilateral or bilateral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D</a:t>
            </a:r>
            <a:r>
              <a:rPr lang="en-US" b="1" dirty="0" smtClean="0">
                <a:solidFill>
                  <a:srgbClr val="0070C0"/>
                </a:solidFill>
              </a:rPr>
              <a:t>) Free Consent</a:t>
            </a:r>
            <a:r>
              <a:rPr lang="en-US" dirty="0" smtClean="0"/>
              <a:t> (</a:t>
            </a:r>
            <a:r>
              <a:rPr lang="en-US" sz="3600" dirty="0" smtClean="0"/>
              <a:t>S</a:t>
            </a:r>
            <a:r>
              <a:rPr lang="en-US" sz="3100" dirty="0" smtClean="0"/>
              <a:t>ec.1</a:t>
            </a:r>
            <a:r>
              <a:rPr lang="en-US" sz="2700" dirty="0" smtClean="0"/>
              <a:t>0</a:t>
            </a:r>
            <a:r>
              <a:rPr lang="en-US" sz="3100" dirty="0" smtClean="0"/>
              <a:t>) </a:t>
            </a:r>
            <a:r>
              <a:rPr lang="kn-IN" b="1" dirty="0" smtClean="0">
                <a:solidFill>
                  <a:srgbClr val="FF0000"/>
                </a:solidFill>
              </a:rPr>
              <a:t>ಮೂಕ್ತ</a:t>
            </a:r>
            <a:r>
              <a:rPr lang="en-US" dirty="0" smtClean="0"/>
              <a:t> </a:t>
            </a:r>
            <a:r>
              <a:rPr lang="kn-IN" b="1" dirty="0" smtClean="0">
                <a:solidFill>
                  <a:srgbClr val="FF0000"/>
                </a:solidFill>
              </a:rPr>
              <a:t>ಒಪ್ಪಿಗೆ</a:t>
            </a:r>
            <a:br>
              <a:rPr lang="kn-IN" b="1" dirty="0" smtClean="0">
                <a:solidFill>
                  <a:srgbClr val="FF0000"/>
                </a:solidFill>
              </a:rPr>
            </a:br>
            <a:endParaRPr lang="en-US" dirty="0"/>
          </a:p>
        </p:txBody>
      </p:sp>
      <p:sp>
        <p:nvSpPr>
          <p:cNvPr id="3" name="Content Placeholder 2"/>
          <p:cNvSpPr>
            <a:spLocks noGrp="1"/>
          </p:cNvSpPr>
          <p:nvPr>
            <p:ph idx="1"/>
          </p:nvPr>
        </p:nvSpPr>
        <p:spPr>
          <a:xfrm>
            <a:off x="457200" y="1447800"/>
            <a:ext cx="8229600" cy="4267200"/>
          </a:xfrm>
        </p:spPr>
        <p:txBody>
          <a:bodyPr/>
          <a:lstStyle/>
          <a:p>
            <a:pPr>
              <a:buNone/>
            </a:pPr>
            <a:endParaRPr lang="en-US" b="1" dirty="0" smtClean="0">
              <a:solidFill>
                <a:srgbClr val="0070C0"/>
              </a:solidFill>
            </a:endParaRPr>
          </a:p>
          <a:p>
            <a:r>
              <a:rPr lang="en-US" b="1" dirty="0" smtClean="0">
                <a:solidFill>
                  <a:srgbClr val="0070C0"/>
                </a:solidFill>
              </a:rPr>
              <a:t>Coercion </a:t>
            </a:r>
            <a:r>
              <a:rPr lang="en-US" b="1" dirty="0" smtClean="0">
                <a:solidFill>
                  <a:srgbClr val="FF0066"/>
                </a:solidFill>
              </a:rPr>
              <a:t>– </a:t>
            </a:r>
            <a:r>
              <a:rPr lang="en-US" b="1" dirty="0" err="1" smtClean="0">
                <a:solidFill>
                  <a:srgbClr val="FF0066"/>
                </a:solidFill>
              </a:rPr>
              <a:t>ಒತ್ತಾಯಿಸುವುದು</a:t>
            </a:r>
            <a:r>
              <a:rPr lang="en-US" b="1" dirty="0" smtClean="0">
                <a:solidFill>
                  <a:srgbClr val="FF0066"/>
                </a:solidFill>
              </a:rPr>
              <a:t> </a:t>
            </a:r>
            <a:r>
              <a:rPr lang="en-US" dirty="0" smtClean="0">
                <a:solidFill>
                  <a:srgbClr val="FF0066"/>
                </a:solidFill>
              </a:rPr>
              <a:t>(</a:t>
            </a:r>
            <a:r>
              <a:rPr lang="en-US" dirty="0" err="1" smtClean="0">
                <a:solidFill>
                  <a:srgbClr val="FF0066"/>
                </a:solidFill>
              </a:rPr>
              <a:t>ವಿಭಾಗ</a:t>
            </a:r>
            <a:r>
              <a:rPr lang="en-US" dirty="0" smtClean="0">
                <a:solidFill>
                  <a:srgbClr val="FF0066"/>
                </a:solidFill>
              </a:rPr>
              <a:t> 15)</a:t>
            </a:r>
          </a:p>
          <a:p>
            <a:r>
              <a:rPr lang="en-US" b="1" dirty="0" smtClean="0">
                <a:solidFill>
                  <a:srgbClr val="0070C0"/>
                </a:solidFill>
              </a:rPr>
              <a:t>Undue Influence - </a:t>
            </a:r>
            <a:r>
              <a:rPr lang="en-US" b="1" dirty="0" err="1" smtClean="0">
                <a:solidFill>
                  <a:srgbClr val="FF0066"/>
                </a:solidFill>
              </a:rPr>
              <a:t>ಅನಗತ್ಯ</a:t>
            </a:r>
            <a:r>
              <a:rPr lang="en-US" dirty="0" smtClean="0">
                <a:solidFill>
                  <a:srgbClr val="FF0066"/>
                </a:solidFill>
              </a:rPr>
              <a:t> </a:t>
            </a:r>
            <a:r>
              <a:rPr lang="en-US" b="1" dirty="0" err="1" smtClean="0">
                <a:solidFill>
                  <a:srgbClr val="FF0066"/>
                </a:solidFill>
              </a:rPr>
              <a:t>ಪ್ರಭಾವ</a:t>
            </a:r>
            <a:r>
              <a:rPr lang="en-US" dirty="0" smtClean="0">
                <a:solidFill>
                  <a:srgbClr val="FF0066"/>
                </a:solidFill>
              </a:rPr>
              <a:t> (</a:t>
            </a:r>
            <a:r>
              <a:rPr lang="en-US" dirty="0" err="1" smtClean="0">
                <a:solidFill>
                  <a:srgbClr val="FF0066"/>
                </a:solidFill>
              </a:rPr>
              <a:t>ವಿಭಾಗ</a:t>
            </a:r>
            <a:r>
              <a:rPr lang="en-US" dirty="0" smtClean="0">
                <a:solidFill>
                  <a:srgbClr val="FF0066"/>
                </a:solidFill>
              </a:rPr>
              <a:t> 16)</a:t>
            </a:r>
            <a:endParaRPr lang="en-US" b="1" dirty="0" smtClean="0">
              <a:solidFill>
                <a:srgbClr val="FF0066"/>
              </a:solidFill>
            </a:endParaRPr>
          </a:p>
          <a:p>
            <a:r>
              <a:rPr lang="en-US" b="1" dirty="0" smtClean="0">
                <a:solidFill>
                  <a:srgbClr val="0070C0"/>
                </a:solidFill>
              </a:rPr>
              <a:t>Fraud - </a:t>
            </a:r>
            <a:r>
              <a:rPr lang="en-US" b="1" dirty="0" err="1" smtClean="0">
                <a:solidFill>
                  <a:srgbClr val="FF0066"/>
                </a:solidFill>
              </a:rPr>
              <a:t>ವಂಚನೆ</a:t>
            </a:r>
            <a:r>
              <a:rPr lang="en-US" dirty="0" smtClean="0">
                <a:solidFill>
                  <a:srgbClr val="FF0066"/>
                </a:solidFill>
              </a:rPr>
              <a:t> (</a:t>
            </a:r>
            <a:r>
              <a:rPr lang="en-US" dirty="0" err="1" smtClean="0">
                <a:solidFill>
                  <a:srgbClr val="FF0066"/>
                </a:solidFill>
              </a:rPr>
              <a:t>ವಿಭಾಗ</a:t>
            </a:r>
            <a:r>
              <a:rPr lang="en-US" dirty="0" smtClean="0">
                <a:solidFill>
                  <a:srgbClr val="FF0066"/>
                </a:solidFill>
              </a:rPr>
              <a:t> 17)</a:t>
            </a:r>
          </a:p>
          <a:p>
            <a:r>
              <a:rPr lang="en-US" b="1" dirty="0" smtClean="0">
                <a:solidFill>
                  <a:srgbClr val="0070C0"/>
                </a:solidFill>
              </a:rPr>
              <a:t>Misrepresentation -</a:t>
            </a:r>
            <a:r>
              <a:rPr lang="en-US" dirty="0" smtClean="0"/>
              <a:t> </a:t>
            </a:r>
            <a:r>
              <a:rPr lang="en-US" b="1" dirty="0" err="1" smtClean="0">
                <a:solidFill>
                  <a:srgbClr val="FF0066"/>
                </a:solidFill>
              </a:rPr>
              <a:t>ತಪ್ಪು</a:t>
            </a:r>
            <a:r>
              <a:rPr lang="en-US" dirty="0" smtClean="0">
                <a:solidFill>
                  <a:srgbClr val="FF0066"/>
                </a:solidFill>
              </a:rPr>
              <a:t> </a:t>
            </a:r>
            <a:r>
              <a:rPr lang="en-US" b="1" dirty="0" err="1" smtClean="0">
                <a:solidFill>
                  <a:srgbClr val="FF0066"/>
                </a:solidFill>
              </a:rPr>
              <a:t>ನಿರೂಪಣೆ</a:t>
            </a:r>
            <a:r>
              <a:rPr lang="en-US" dirty="0" smtClean="0">
                <a:solidFill>
                  <a:srgbClr val="FF0066"/>
                </a:solidFill>
              </a:rPr>
              <a:t> (</a:t>
            </a:r>
            <a:r>
              <a:rPr lang="en-US" dirty="0" err="1" smtClean="0">
                <a:solidFill>
                  <a:srgbClr val="FF0066"/>
                </a:solidFill>
              </a:rPr>
              <a:t>ವಿಭಾಗ</a:t>
            </a:r>
            <a:r>
              <a:rPr lang="en-US" dirty="0" smtClean="0">
                <a:solidFill>
                  <a:srgbClr val="FF0066"/>
                </a:solidFill>
              </a:rPr>
              <a:t> 18) </a:t>
            </a:r>
            <a:endParaRPr lang="en-US" b="1" dirty="0" smtClean="0">
              <a:solidFill>
                <a:srgbClr val="FF0066"/>
              </a:solidFill>
            </a:endParaRPr>
          </a:p>
          <a:p>
            <a:r>
              <a:rPr lang="en-US" b="1" dirty="0" smtClean="0">
                <a:solidFill>
                  <a:srgbClr val="0070C0"/>
                </a:solidFill>
              </a:rPr>
              <a:t>Mistake -</a:t>
            </a:r>
            <a:r>
              <a:rPr lang="en-US" dirty="0" smtClean="0">
                <a:solidFill>
                  <a:srgbClr val="0070C0"/>
                </a:solidFill>
              </a:rPr>
              <a:t> </a:t>
            </a:r>
            <a:r>
              <a:rPr lang="en-US" b="1" dirty="0" err="1" smtClean="0">
                <a:solidFill>
                  <a:srgbClr val="FF0066"/>
                </a:solidFill>
              </a:rPr>
              <a:t>ತಪ್ಪು</a:t>
            </a:r>
            <a:r>
              <a:rPr lang="en-US" dirty="0" smtClean="0">
                <a:solidFill>
                  <a:srgbClr val="FF0066"/>
                </a:solidFill>
              </a:rPr>
              <a:t> (</a:t>
            </a:r>
            <a:r>
              <a:rPr lang="en-US" dirty="0" err="1" smtClean="0">
                <a:solidFill>
                  <a:srgbClr val="FF0066"/>
                </a:solidFill>
              </a:rPr>
              <a:t>ವಿಭಾಗ</a:t>
            </a:r>
            <a:r>
              <a:rPr lang="en-US" dirty="0" smtClean="0">
                <a:solidFill>
                  <a:srgbClr val="FF0066"/>
                </a:solidFill>
              </a:rPr>
              <a:t> 20</a:t>
            </a:r>
            <a:r>
              <a:rPr lang="en-US" dirty="0" smtClean="0">
                <a:solidFill>
                  <a:srgbClr val="FF0066"/>
                </a:solidFill>
              </a:rPr>
              <a:t>)</a:t>
            </a:r>
            <a:endParaRPr lang="en-US" dirty="0" smtClean="0">
              <a:solidFill>
                <a:srgbClr val="FF0066"/>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0070C0"/>
                </a:solidFill>
              </a:rPr>
              <a:t>Mistake of fact </a:t>
            </a:r>
            <a:r>
              <a:rPr lang="en-US" b="1" dirty="0" err="1" smtClean="0"/>
              <a:t>ಸತ್ಯದ</a:t>
            </a:r>
            <a:r>
              <a:rPr lang="en-US" b="1" dirty="0" smtClean="0"/>
              <a:t> </a:t>
            </a:r>
            <a:r>
              <a:rPr lang="en-US" b="1" dirty="0" err="1" smtClean="0"/>
              <a:t>ತಪ್ಪು</a:t>
            </a:r>
            <a:endParaRPr lang="en-US" b="1" dirty="0"/>
          </a:p>
        </p:txBody>
      </p:sp>
      <p:sp>
        <p:nvSpPr>
          <p:cNvPr id="3" name="Content Placeholder 2"/>
          <p:cNvSpPr>
            <a:spLocks noGrp="1"/>
          </p:cNvSpPr>
          <p:nvPr>
            <p:ph idx="1"/>
          </p:nvPr>
        </p:nvSpPr>
        <p:spPr>
          <a:xfrm>
            <a:off x="457200" y="1219200"/>
            <a:ext cx="8229600" cy="4906963"/>
          </a:xfrm>
        </p:spPr>
        <p:txBody>
          <a:bodyPr>
            <a:normAutofit/>
          </a:bodyPr>
          <a:lstStyle/>
          <a:p>
            <a:pPr lvl="0"/>
            <a:r>
              <a:rPr lang="en-US" dirty="0" err="1" smtClean="0"/>
              <a:t>ಒಪ್ಪಂದದ</a:t>
            </a:r>
            <a:r>
              <a:rPr lang="en-US" dirty="0" smtClean="0"/>
              <a:t> </a:t>
            </a:r>
            <a:r>
              <a:rPr lang="en-US" dirty="0" err="1" smtClean="0"/>
              <a:t>ಒಂದು</a:t>
            </a:r>
            <a:r>
              <a:rPr lang="en-US" dirty="0" smtClean="0"/>
              <a:t> </a:t>
            </a:r>
            <a:r>
              <a:rPr lang="en-US" dirty="0" err="1" smtClean="0"/>
              <a:t>ಅಥವಾ</a:t>
            </a:r>
            <a:r>
              <a:rPr lang="en-US" dirty="0" smtClean="0"/>
              <a:t> </a:t>
            </a:r>
            <a:r>
              <a:rPr lang="en-US" dirty="0" err="1" smtClean="0"/>
              <a:t>ಎರಡೂ</a:t>
            </a:r>
            <a:r>
              <a:rPr lang="en-US" dirty="0" smtClean="0"/>
              <a:t> </a:t>
            </a:r>
            <a:r>
              <a:rPr lang="en-US" dirty="0" err="1" smtClean="0"/>
              <a:t>ಒಪ್ಪಂದದ</a:t>
            </a:r>
            <a:r>
              <a:rPr lang="en-US" dirty="0" smtClean="0"/>
              <a:t> </a:t>
            </a:r>
            <a:r>
              <a:rPr lang="en-US" dirty="0" err="1" smtClean="0"/>
              <a:t>ಪಕ್ಷಗಳು</a:t>
            </a:r>
            <a:r>
              <a:rPr lang="en-US" dirty="0" smtClean="0"/>
              <a:t> </a:t>
            </a:r>
            <a:r>
              <a:rPr lang="en-US" dirty="0" err="1" smtClean="0"/>
              <a:t>ಒಪ್ಪಂದದ</a:t>
            </a:r>
            <a:r>
              <a:rPr lang="en-US" dirty="0" smtClean="0"/>
              <a:t> </a:t>
            </a:r>
            <a:r>
              <a:rPr lang="en-US" dirty="0" err="1" smtClean="0"/>
              <a:t>ಅರ್ಥಕ್ಕೆ</a:t>
            </a:r>
            <a:r>
              <a:rPr lang="en-US" dirty="0" smtClean="0"/>
              <a:t> </a:t>
            </a:r>
            <a:r>
              <a:rPr lang="en-US" dirty="0" err="1" smtClean="0"/>
              <a:t>ಅಗತ್ಯವಾದ</a:t>
            </a:r>
            <a:r>
              <a:rPr lang="en-US" dirty="0" smtClean="0"/>
              <a:t> </a:t>
            </a:r>
            <a:r>
              <a:rPr lang="en-US" dirty="0" err="1" smtClean="0"/>
              <a:t>ಪದವನ್ನು</a:t>
            </a:r>
            <a:r>
              <a:rPr lang="en-US" dirty="0" smtClean="0"/>
              <a:t> </a:t>
            </a:r>
            <a:r>
              <a:rPr lang="en-US" dirty="0" err="1" smtClean="0"/>
              <a:t>ತಪ್ಪಾಗಿ</a:t>
            </a:r>
            <a:r>
              <a:rPr lang="en-US" dirty="0" smtClean="0"/>
              <a:t> </a:t>
            </a:r>
            <a:r>
              <a:rPr lang="en-US" dirty="0" err="1" smtClean="0"/>
              <a:t>ಅರ್ಥೈಸಿಕೊಂಡಾಗ</a:t>
            </a:r>
            <a:r>
              <a:rPr lang="en-US" dirty="0" smtClean="0"/>
              <a:t> </a:t>
            </a:r>
            <a:r>
              <a:rPr lang="en-US" dirty="0" err="1" smtClean="0"/>
              <a:t>ವಾಸ್ತವದ</a:t>
            </a:r>
            <a:r>
              <a:rPr lang="en-US" dirty="0" smtClean="0"/>
              <a:t> </a:t>
            </a:r>
            <a:r>
              <a:rPr lang="en-US" dirty="0" err="1" smtClean="0"/>
              <a:t>ತಪ್ಪು</a:t>
            </a:r>
            <a:r>
              <a:rPr lang="en-US" dirty="0" smtClean="0"/>
              <a:t> </a:t>
            </a:r>
            <a:r>
              <a:rPr lang="en-US" dirty="0" err="1" smtClean="0"/>
              <a:t>ಉಂಟಾಗುತ್ತದೆ</a:t>
            </a:r>
            <a:r>
              <a:rPr lang="en-US" dirty="0" smtClean="0"/>
              <a:t>;</a:t>
            </a:r>
          </a:p>
          <a:p>
            <a:pPr lvl="0"/>
            <a:r>
              <a:rPr lang="en-US" dirty="0" err="1" smtClean="0"/>
              <a:t>ಗೊಂದಲ</a:t>
            </a:r>
            <a:r>
              <a:rPr lang="en-US" dirty="0" smtClean="0"/>
              <a:t>, </a:t>
            </a:r>
            <a:r>
              <a:rPr lang="en-US" dirty="0" err="1" smtClean="0"/>
              <a:t>ನಿರ್ಲಕ್ಷ್ಯ</a:t>
            </a:r>
            <a:r>
              <a:rPr lang="en-US" dirty="0" smtClean="0"/>
              <a:t> </a:t>
            </a:r>
            <a:r>
              <a:rPr lang="en-US" dirty="0" err="1" smtClean="0"/>
              <a:t>ಅಥವಾ</a:t>
            </a:r>
            <a:r>
              <a:rPr lang="en-US" dirty="0" smtClean="0"/>
              <a:t> </a:t>
            </a:r>
            <a:r>
              <a:rPr lang="en-US" dirty="0" err="1" smtClean="0"/>
              <a:t>ಲೋಪ</a:t>
            </a:r>
            <a:r>
              <a:rPr lang="en-US" dirty="0" smtClean="0"/>
              <a:t> </a:t>
            </a:r>
            <a:r>
              <a:rPr lang="en-US" dirty="0" err="1" smtClean="0"/>
              <a:t>ಇತ್ಯಾದಿಗಳಿಂದಾಗಿ</a:t>
            </a:r>
            <a:r>
              <a:rPr lang="en-US" dirty="0" smtClean="0"/>
              <a:t> </a:t>
            </a:r>
            <a:r>
              <a:rPr lang="en-US" dirty="0" err="1" smtClean="0"/>
              <a:t>ಇಂತಹ</a:t>
            </a:r>
            <a:r>
              <a:rPr lang="en-US" dirty="0" smtClean="0"/>
              <a:t> </a:t>
            </a:r>
            <a:r>
              <a:rPr lang="en-US" dirty="0" err="1" smtClean="0"/>
              <a:t>ತಪ್ಪನ್ನು</a:t>
            </a:r>
            <a:r>
              <a:rPr lang="en-US" dirty="0" smtClean="0"/>
              <a:t> </a:t>
            </a:r>
            <a:r>
              <a:rPr lang="en-US" dirty="0" err="1" smtClean="0"/>
              <a:t>ಮಾಡಬಹುದು</a:t>
            </a:r>
            <a:r>
              <a:rPr lang="en-US" dirty="0" smtClean="0"/>
              <a:t>;</a:t>
            </a:r>
          </a:p>
          <a:p>
            <a:pPr lvl="0" algn="just"/>
            <a:r>
              <a:rPr lang="en-US" dirty="0" err="1" smtClean="0"/>
              <a:t>ತಪ್ಪು</a:t>
            </a:r>
            <a:r>
              <a:rPr lang="en-US" dirty="0" smtClean="0"/>
              <a:t> </a:t>
            </a:r>
            <a:r>
              <a:rPr lang="en-US" dirty="0" err="1" smtClean="0"/>
              <a:t>ಎಂದಿಗೂ</a:t>
            </a:r>
            <a:r>
              <a:rPr lang="en-US" dirty="0" smtClean="0"/>
              <a:t> </a:t>
            </a:r>
            <a:r>
              <a:rPr lang="en-US" dirty="0" err="1" smtClean="0"/>
              <a:t>ಉದ್ದೇಶಪೂರ್ವಕವಲ್ಲ</a:t>
            </a:r>
            <a:r>
              <a:rPr lang="en-US" dirty="0" smtClean="0"/>
              <a:t>, </a:t>
            </a:r>
            <a:r>
              <a:rPr lang="en-US" dirty="0" err="1" smtClean="0"/>
              <a:t>ಅದು</a:t>
            </a:r>
            <a:r>
              <a:rPr lang="en-US" dirty="0" smtClean="0"/>
              <a:t> </a:t>
            </a:r>
            <a:r>
              <a:rPr lang="en-US" dirty="0" err="1" smtClean="0"/>
              <a:t>ಮುಗ್ಧ</a:t>
            </a:r>
            <a:r>
              <a:rPr lang="en-US" dirty="0" smtClean="0"/>
              <a:t> </a:t>
            </a:r>
            <a:r>
              <a:rPr lang="en-US" dirty="0" err="1" smtClean="0"/>
              <a:t>ಕಡೆಗಣಿಸುತ್ತದೆ</a:t>
            </a:r>
            <a:r>
              <a:rPr lang="en-US" dirty="0" smtClean="0"/>
              <a:t>.</a:t>
            </a:r>
          </a:p>
          <a:p>
            <a:pPr lvl="0"/>
            <a:r>
              <a:rPr lang="en-US" dirty="0" err="1" smtClean="0"/>
              <a:t>ಅಂತಹ</a:t>
            </a:r>
            <a:r>
              <a:rPr lang="en-US" dirty="0" smtClean="0"/>
              <a:t> </a:t>
            </a:r>
            <a:r>
              <a:rPr lang="en-US" dirty="0" err="1" smtClean="0"/>
              <a:t>ತಪ್ಪುಗಳು</a:t>
            </a:r>
            <a:r>
              <a:rPr lang="en-US" dirty="0" smtClean="0"/>
              <a:t> </a:t>
            </a:r>
            <a:r>
              <a:rPr lang="en-US" dirty="0" err="1" smtClean="0"/>
              <a:t>ಏಕಪಕ್ಷೀಯ</a:t>
            </a:r>
            <a:r>
              <a:rPr lang="en-US" dirty="0" smtClean="0"/>
              <a:t> </a:t>
            </a:r>
            <a:r>
              <a:rPr lang="en-US" dirty="0" err="1" smtClean="0"/>
              <a:t>ಅಥವಾ</a:t>
            </a:r>
            <a:r>
              <a:rPr lang="en-US" dirty="0" smtClean="0"/>
              <a:t> </a:t>
            </a:r>
            <a:r>
              <a:rPr lang="en-US" dirty="0" err="1" smtClean="0"/>
              <a:t>ದ್ವಿಪಕ್ಷೀಯವಾಗಬಹುದು</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Bilateral Mistake </a:t>
            </a:r>
            <a:r>
              <a:rPr lang="en-US" sz="3600" dirty="0" err="1" smtClean="0"/>
              <a:t>ದ್ವಿಪಕ್ಷೀಯ</a:t>
            </a:r>
            <a:r>
              <a:rPr lang="en-US" dirty="0" smtClean="0"/>
              <a:t> </a:t>
            </a:r>
            <a:r>
              <a:rPr lang="en-US" sz="3600" dirty="0" err="1" smtClean="0"/>
              <a:t>ತಪ್ಪು</a:t>
            </a:r>
            <a:r>
              <a:rPr lang="en-US" dirty="0" smtClean="0"/>
              <a:t> (</a:t>
            </a:r>
            <a:r>
              <a:rPr lang="en-US" sz="3600" dirty="0" err="1" smtClean="0"/>
              <a:t>ವಿಭಾಗ</a:t>
            </a:r>
            <a:r>
              <a:rPr lang="en-US" dirty="0" smtClean="0"/>
              <a:t> </a:t>
            </a:r>
            <a:r>
              <a:rPr lang="en-US" sz="3600" dirty="0" smtClean="0"/>
              <a:t>21</a:t>
            </a:r>
            <a:r>
              <a:rPr lang="en-US" dirty="0" smtClean="0"/>
              <a:t>)</a:t>
            </a:r>
            <a:br>
              <a:rPr lang="en-US" dirty="0" smtClean="0"/>
            </a:br>
            <a:endParaRPr lang="en-US" dirty="0"/>
          </a:p>
        </p:txBody>
      </p:sp>
      <p:sp>
        <p:nvSpPr>
          <p:cNvPr id="3" name="Content Placeholder 2"/>
          <p:cNvSpPr>
            <a:spLocks noGrp="1"/>
          </p:cNvSpPr>
          <p:nvPr>
            <p:ph idx="1"/>
          </p:nvPr>
        </p:nvSpPr>
        <p:spPr>
          <a:xfrm>
            <a:off x="457200" y="990600"/>
            <a:ext cx="8229600" cy="5410200"/>
          </a:xfrm>
        </p:spPr>
        <p:txBody>
          <a:bodyPr>
            <a:normAutofit fontScale="32500" lnSpcReduction="20000"/>
          </a:bodyPr>
          <a:lstStyle/>
          <a:p>
            <a:r>
              <a:rPr lang="en-US" sz="8600" b="1" dirty="0" smtClean="0">
                <a:solidFill>
                  <a:srgbClr val="0070C0"/>
                </a:solidFill>
              </a:rPr>
              <a:t>When </a:t>
            </a:r>
            <a:r>
              <a:rPr lang="en-US" sz="8600" b="1" dirty="0">
                <a:solidFill>
                  <a:srgbClr val="0070C0"/>
                </a:solidFill>
              </a:rPr>
              <a:t>both the parties to a contract are under a mistake of fact, essential to the agreement, such a mistake is known as a bilateral mistake. Bilateral mistakes are also sometimes referred to as mutual or common mistakes. </a:t>
            </a:r>
            <a:r>
              <a:rPr lang="en-US" sz="8600" b="1" dirty="0" smtClean="0">
                <a:solidFill>
                  <a:srgbClr val="0070C0"/>
                </a:solidFill>
              </a:rPr>
              <a:t> </a:t>
            </a:r>
            <a:r>
              <a:rPr lang="en-US" sz="8600" b="1" dirty="0">
                <a:solidFill>
                  <a:srgbClr val="0070C0"/>
                </a:solidFill>
              </a:rPr>
              <a:t>Since there is no consent, the contract is null and void</a:t>
            </a:r>
            <a:r>
              <a:rPr lang="en-US" sz="8600" b="1" dirty="0" smtClean="0">
                <a:solidFill>
                  <a:srgbClr val="0070C0"/>
                </a:solidFill>
              </a:rPr>
              <a:t>.</a:t>
            </a:r>
          </a:p>
          <a:p>
            <a:pPr algn="just"/>
            <a:r>
              <a:rPr lang="en-US" sz="8600" b="1" dirty="0" err="1" smtClean="0">
                <a:solidFill>
                  <a:srgbClr val="C00000"/>
                </a:solidFill>
              </a:rPr>
              <a:t>ಒಪ್ಪಂದಕ್ಕೆ</a:t>
            </a:r>
            <a:r>
              <a:rPr lang="en-US" sz="8600" b="1" dirty="0" smtClean="0">
                <a:solidFill>
                  <a:srgbClr val="C00000"/>
                </a:solidFill>
              </a:rPr>
              <a:t> </a:t>
            </a:r>
            <a:r>
              <a:rPr lang="en-US" sz="8600" b="1" dirty="0" err="1" smtClean="0">
                <a:solidFill>
                  <a:srgbClr val="C00000"/>
                </a:solidFill>
              </a:rPr>
              <a:t>ಎರಡೂ</a:t>
            </a:r>
            <a:r>
              <a:rPr lang="en-US" sz="8600" b="1" dirty="0" smtClean="0">
                <a:solidFill>
                  <a:srgbClr val="C00000"/>
                </a:solidFill>
              </a:rPr>
              <a:t> </a:t>
            </a:r>
            <a:r>
              <a:rPr lang="en-US" sz="8600" b="1" dirty="0" err="1" smtClean="0">
                <a:solidFill>
                  <a:srgbClr val="C00000"/>
                </a:solidFill>
              </a:rPr>
              <a:t>ಪಕ್ಷಗಳು</a:t>
            </a:r>
            <a:r>
              <a:rPr lang="en-US" sz="8600" b="1" dirty="0" smtClean="0">
                <a:solidFill>
                  <a:srgbClr val="C00000"/>
                </a:solidFill>
              </a:rPr>
              <a:t> </a:t>
            </a:r>
            <a:r>
              <a:rPr lang="en-US" sz="8600" b="1" dirty="0" err="1" smtClean="0">
                <a:solidFill>
                  <a:srgbClr val="C00000"/>
                </a:solidFill>
              </a:rPr>
              <a:t>ವಾಸ್ತವದ</a:t>
            </a:r>
            <a:r>
              <a:rPr lang="en-US" sz="8600" b="1" dirty="0" smtClean="0">
                <a:solidFill>
                  <a:srgbClr val="C00000"/>
                </a:solidFill>
              </a:rPr>
              <a:t> </a:t>
            </a:r>
            <a:r>
              <a:rPr lang="en-US" sz="8600" b="1" dirty="0" err="1" smtClean="0">
                <a:solidFill>
                  <a:srgbClr val="C00000"/>
                </a:solidFill>
              </a:rPr>
              <a:t>ತಪ್ಪಿನಲ್ಲಿದ್ದಾಗ</a:t>
            </a:r>
            <a:r>
              <a:rPr lang="en-US" sz="8600" b="1" dirty="0" smtClean="0">
                <a:solidFill>
                  <a:srgbClr val="C00000"/>
                </a:solidFill>
              </a:rPr>
              <a:t>, </a:t>
            </a:r>
            <a:r>
              <a:rPr lang="en-US" sz="4900" b="1" dirty="0" err="1" smtClean="0">
                <a:solidFill>
                  <a:srgbClr val="C00000"/>
                </a:solidFill>
              </a:rPr>
              <a:t>ಒಪ್ಪಂದಕ್ಕೆ</a:t>
            </a:r>
            <a:r>
              <a:rPr lang="en-US" sz="4900" b="1" dirty="0" smtClean="0">
                <a:solidFill>
                  <a:srgbClr val="C00000"/>
                </a:solidFill>
              </a:rPr>
              <a:t> </a:t>
            </a:r>
            <a:r>
              <a:rPr lang="en-US" sz="4900" b="1" dirty="0" err="1" smtClean="0">
                <a:solidFill>
                  <a:srgbClr val="C00000"/>
                </a:solidFill>
              </a:rPr>
              <a:t>ಅತ್ಯ</a:t>
            </a:r>
            <a:r>
              <a:rPr lang="en-US" sz="8600" b="1" dirty="0" err="1" smtClean="0">
                <a:solidFill>
                  <a:srgbClr val="C00000"/>
                </a:solidFill>
              </a:rPr>
              <a:t>ಗತ್ಯವಾದಾಗ</a:t>
            </a:r>
            <a:r>
              <a:rPr lang="en-US" sz="8600" b="1" dirty="0" smtClean="0">
                <a:solidFill>
                  <a:srgbClr val="C00000"/>
                </a:solidFill>
              </a:rPr>
              <a:t>, </a:t>
            </a:r>
            <a:r>
              <a:rPr lang="en-US" sz="8600" b="1" dirty="0" err="1" smtClean="0">
                <a:solidFill>
                  <a:srgbClr val="C00000"/>
                </a:solidFill>
              </a:rPr>
              <a:t>ಅಂತಹ</a:t>
            </a:r>
            <a:r>
              <a:rPr lang="en-US" sz="8600" b="1" dirty="0" smtClean="0">
                <a:solidFill>
                  <a:srgbClr val="C00000"/>
                </a:solidFill>
              </a:rPr>
              <a:t> </a:t>
            </a:r>
            <a:r>
              <a:rPr lang="en-US" sz="8600" b="1" dirty="0" err="1" smtClean="0">
                <a:solidFill>
                  <a:srgbClr val="C00000"/>
                </a:solidFill>
              </a:rPr>
              <a:t>ತಪ್ಪನ್ನು</a:t>
            </a:r>
            <a:r>
              <a:rPr lang="en-US" sz="8600" b="1" dirty="0" smtClean="0">
                <a:solidFill>
                  <a:srgbClr val="C00000"/>
                </a:solidFill>
              </a:rPr>
              <a:t> </a:t>
            </a:r>
            <a:r>
              <a:rPr lang="en-US" sz="8600" b="1" dirty="0" err="1" smtClean="0">
                <a:solidFill>
                  <a:srgbClr val="C00000"/>
                </a:solidFill>
              </a:rPr>
              <a:t>ದ್ವಿಪಕ್ಷೀಯ</a:t>
            </a:r>
            <a:r>
              <a:rPr lang="en-US" sz="8600" b="1" dirty="0" smtClean="0">
                <a:solidFill>
                  <a:srgbClr val="C00000"/>
                </a:solidFill>
              </a:rPr>
              <a:t> </a:t>
            </a:r>
            <a:r>
              <a:rPr lang="en-US" sz="8600" b="1" dirty="0" err="1" smtClean="0">
                <a:solidFill>
                  <a:srgbClr val="C00000"/>
                </a:solidFill>
              </a:rPr>
              <a:t>ತಪ್ಪು</a:t>
            </a:r>
            <a:r>
              <a:rPr lang="en-US" sz="8600" b="1" dirty="0" smtClean="0">
                <a:solidFill>
                  <a:srgbClr val="C00000"/>
                </a:solidFill>
              </a:rPr>
              <a:t> </a:t>
            </a:r>
            <a:r>
              <a:rPr lang="en-US" sz="8600" b="1" dirty="0" err="1" smtClean="0">
                <a:solidFill>
                  <a:srgbClr val="C00000"/>
                </a:solidFill>
              </a:rPr>
              <a:t>ಎಂದು</a:t>
            </a:r>
            <a:r>
              <a:rPr lang="en-US" sz="8600" b="1" dirty="0" smtClean="0">
                <a:solidFill>
                  <a:srgbClr val="C00000"/>
                </a:solidFill>
              </a:rPr>
              <a:t> </a:t>
            </a:r>
            <a:r>
              <a:rPr lang="en-US" sz="8600" b="1" dirty="0" err="1" smtClean="0">
                <a:solidFill>
                  <a:srgbClr val="C00000"/>
                </a:solidFill>
              </a:rPr>
              <a:t>ಕರೆಯಲಾಗುತ್ತದೆ</a:t>
            </a:r>
            <a:r>
              <a:rPr lang="en-US" sz="8600" b="1" dirty="0" smtClean="0">
                <a:solidFill>
                  <a:srgbClr val="C00000"/>
                </a:solidFill>
              </a:rPr>
              <a:t>.</a:t>
            </a:r>
          </a:p>
          <a:p>
            <a:pPr algn="just"/>
            <a:endParaRPr lang="en-US" sz="8600" b="1" dirty="0">
              <a:solidFill>
                <a:srgbClr val="C00000"/>
              </a:solidFill>
            </a:endParaRPr>
          </a:p>
          <a:p>
            <a:r>
              <a:rPr lang="en-US" sz="8600" b="1" dirty="0">
                <a:solidFill>
                  <a:srgbClr val="C00000"/>
                </a:solidFill>
              </a:rPr>
              <a:t>Example</a:t>
            </a:r>
          </a:p>
          <a:p>
            <a:r>
              <a:rPr lang="en-US" sz="7400" b="1" dirty="0">
                <a:solidFill>
                  <a:srgbClr val="C00000"/>
                </a:solidFill>
              </a:rPr>
              <a:t>‘A’, agrees to buy a cow from ‘B’, but it turns out that the </a:t>
            </a:r>
            <a:r>
              <a:rPr lang="en-US" sz="6000" b="1" dirty="0">
                <a:solidFill>
                  <a:srgbClr val="C00000"/>
                </a:solidFill>
              </a:rPr>
              <a:t>cow was dead </a:t>
            </a:r>
            <a:r>
              <a:rPr lang="en-US" sz="7000" b="1" dirty="0">
                <a:solidFill>
                  <a:srgbClr val="C00000"/>
                </a:solidFill>
              </a:rPr>
              <a:t>at the time of the deal, although the fact was not known to any party. The arrangement is considered </a:t>
            </a:r>
            <a:r>
              <a:rPr lang="en-US" sz="7000" b="1" dirty="0" smtClean="0">
                <a:solidFill>
                  <a:srgbClr val="C00000"/>
                </a:solidFill>
              </a:rPr>
              <a:t>invalid</a:t>
            </a:r>
            <a:endParaRPr lang="en-US" sz="7000" b="1"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3600" dirty="0" smtClean="0"/>
              <a:t>Unilateral</a:t>
            </a:r>
            <a:r>
              <a:rPr lang="en-US" dirty="0" smtClean="0"/>
              <a:t> </a:t>
            </a:r>
            <a:r>
              <a:rPr lang="en-US" sz="4000" dirty="0" smtClean="0"/>
              <a:t>Mistake</a:t>
            </a:r>
            <a:r>
              <a:rPr lang="en-US" dirty="0" smtClean="0"/>
              <a:t> (</a:t>
            </a:r>
            <a:r>
              <a:rPr lang="en-US" sz="3600" dirty="0" smtClean="0"/>
              <a:t>Section</a:t>
            </a:r>
            <a:r>
              <a:rPr lang="en-US" dirty="0" smtClean="0"/>
              <a:t> </a:t>
            </a:r>
            <a:r>
              <a:rPr lang="en-US" sz="3600" dirty="0" smtClean="0"/>
              <a:t>2</a:t>
            </a:r>
            <a:r>
              <a:rPr lang="en-US" dirty="0" smtClean="0"/>
              <a:t>) </a:t>
            </a:r>
            <a:r>
              <a:rPr lang="en-US" sz="3600" dirty="0" err="1" smtClean="0"/>
              <a:t>ಏಕಪಕ್ಷೀಯ</a:t>
            </a:r>
            <a:r>
              <a:rPr lang="en-US" dirty="0" smtClean="0"/>
              <a:t> </a:t>
            </a:r>
            <a:r>
              <a:rPr lang="en-US" dirty="0" err="1" smtClean="0"/>
              <a:t>ತಪ್ಪು</a:t>
            </a:r>
            <a:r>
              <a:rPr lang="en-US" dirty="0" smtClean="0"/>
              <a:t>  </a:t>
            </a:r>
            <a:endParaRPr lang="en-US" dirty="0"/>
          </a:p>
        </p:txBody>
      </p:sp>
      <p:sp>
        <p:nvSpPr>
          <p:cNvPr id="3" name="Content Placeholder 2"/>
          <p:cNvSpPr>
            <a:spLocks noGrp="1"/>
          </p:cNvSpPr>
          <p:nvPr>
            <p:ph idx="1"/>
          </p:nvPr>
        </p:nvSpPr>
        <p:spPr>
          <a:xfrm>
            <a:off x="457200" y="762000"/>
            <a:ext cx="8229600" cy="5364163"/>
          </a:xfrm>
        </p:spPr>
        <p:txBody>
          <a:bodyPr>
            <a:normAutofit fontScale="85000" lnSpcReduction="10000"/>
          </a:bodyPr>
          <a:lstStyle/>
          <a:p>
            <a:r>
              <a:rPr lang="en-US" dirty="0" smtClean="0"/>
              <a:t>A </a:t>
            </a:r>
            <a:r>
              <a:rPr lang="en-US" dirty="0"/>
              <a:t>unilateral mistake occurs when only one party to the contract makes a mistake. </a:t>
            </a:r>
            <a:endParaRPr lang="en-US" dirty="0" smtClean="0"/>
          </a:p>
          <a:p>
            <a:r>
              <a:rPr lang="en-US" dirty="0" smtClean="0"/>
              <a:t>The </a:t>
            </a:r>
            <a:r>
              <a:rPr lang="en-US" dirty="0"/>
              <a:t>contract will not be void in such a case. It is specified in </a:t>
            </a:r>
            <a:r>
              <a:rPr lang="en-US" dirty="0">
                <a:hlinkClick r:id="rId2"/>
              </a:rPr>
              <a:t>Section 22</a:t>
            </a:r>
            <a:r>
              <a:rPr lang="en-US" dirty="0"/>
              <a:t> of the Act that the contract will not be void just because one party made the mistake. So if only one party has made a mistake the contract remains a valid contract.</a:t>
            </a:r>
          </a:p>
          <a:p>
            <a:r>
              <a:rPr lang="en-US" dirty="0"/>
              <a:t>Example</a:t>
            </a:r>
          </a:p>
          <a:p>
            <a:pPr>
              <a:buNone/>
            </a:pPr>
            <a:r>
              <a:rPr lang="en-US" dirty="0" smtClean="0"/>
              <a:t>    </a:t>
            </a:r>
            <a:r>
              <a:rPr lang="en-US" b="1" dirty="0" smtClean="0">
                <a:solidFill>
                  <a:srgbClr val="C00000"/>
                </a:solidFill>
              </a:rPr>
              <a:t>‘</a:t>
            </a:r>
            <a:r>
              <a:rPr lang="en-US" b="1" dirty="0">
                <a:solidFill>
                  <a:srgbClr val="C00000"/>
                </a:solidFill>
              </a:rPr>
              <a:t>A’ enters into an agreement with ‘B’ for the purchase of horse which he assumes to be a racing horse. ‘A’ do not confirm from ‘B’. In actual a horse is not a racing horse. ‘A’ cannot rescind the contract</a:t>
            </a:r>
            <a:r>
              <a:rPr lang="en-US" b="1" dirty="0" smtClean="0">
                <a:solidFill>
                  <a:srgbClr val="C00000"/>
                </a:solidFill>
              </a:rPr>
              <a:t>.</a:t>
            </a:r>
            <a:br>
              <a:rPr lang="en-US" b="1" dirty="0" smtClean="0">
                <a:solidFill>
                  <a:srgbClr val="C00000"/>
                </a:solidFill>
              </a:rPr>
            </a:br>
            <a:endParaRPr lang="en-US" b="1"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dirty="0" err="1" smtClean="0"/>
              <a:t>ಏಕಪಕ್ಷೀಯ</a:t>
            </a:r>
            <a:r>
              <a:rPr lang="en-US" sz="3200" dirty="0" smtClean="0"/>
              <a:t> </a:t>
            </a:r>
            <a:r>
              <a:rPr lang="en-US" sz="3200" dirty="0" err="1" smtClean="0"/>
              <a:t>ತಪ್ಪು</a:t>
            </a:r>
            <a:r>
              <a:rPr lang="en-US" sz="3200" dirty="0" smtClean="0"/>
              <a:t> (</a:t>
            </a:r>
            <a:r>
              <a:rPr lang="en-US" sz="3200" dirty="0" err="1" smtClean="0"/>
              <a:t>ವಿಭಾಗ</a:t>
            </a:r>
            <a:r>
              <a:rPr lang="en-US" sz="3200" dirty="0" smtClean="0"/>
              <a:t> 22) Unilateral Mistake</a:t>
            </a:r>
            <a:endParaRPr lang="en-US" sz="3200" dirty="0"/>
          </a:p>
        </p:txBody>
      </p:sp>
      <p:sp>
        <p:nvSpPr>
          <p:cNvPr id="3" name="Content Placeholder 2"/>
          <p:cNvSpPr>
            <a:spLocks noGrp="1"/>
          </p:cNvSpPr>
          <p:nvPr>
            <p:ph idx="1"/>
          </p:nvPr>
        </p:nvSpPr>
        <p:spPr>
          <a:xfrm>
            <a:off x="457200" y="762000"/>
            <a:ext cx="8229600" cy="5364163"/>
          </a:xfrm>
        </p:spPr>
        <p:txBody>
          <a:bodyPr>
            <a:normAutofit fontScale="85000" lnSpcReduction="10000"/>
          </a:bodyPr>
          <a:lstStyle/>
          <a:p>
            <a:endParaRPr lang="en-US" dirty="0" smtClean="0"/>
          </a:p>
          <a:p>
            <a:r>
              <a:rPr lang="en-US" dirty="0" err="1" smtClean="0"/>
              <a:t>ಒಪ್ಪಂದದ</a:t>
            </a:r>
            <a:r>
              <a:rPr lang="en-US" dirty="0" smtClean="0"/>
              <a:t> </a:t>
            </a:r>
            <a:r>
              <a:rPr lang="en-US" dirty="0" err="1" smtClean="0"/>
              <a:t>ಒಂದು</a:t>
            </a:r>
            <a:r>
              <a:rPr lang="en-US" dirty="0" smtClean="0"/>
              <a:t> </a:t>
            </a:r>
            <a:r>
              <a:rPr lang="en-US" dirty="0" err="1" smtClean="0"/>
              <a:t>ಪಕ್ಷ</a:t>
            </a:r>
            <a:r>
              <a:rPr lang="en-US" dirty="0" smtClean="0"/>
              <a:t> </a:t>
            </a:r>
            <a:r>
              <a:rPr lang="en-US" dirty="0" err="1" smtClean="0"/>
              <a:t>ಮಾತ್ರ</a:t>
            </a:r>
            <a:r>
              <a:rPr lang="en-US" dirty="0" smtClean="0"/>
              <a:t> </a:t>
            </a:r>
            <a:r>
              <a:rPr lang="en-US" dirty="0" err="1" smtClean="0"/>
              <a:t>ತಪ್ಪು</a:t>
            </a:r>
            <a:r>
              <a:rPr lang="en-US" dirty="0" smtClean="0"/>
              <a:t> </a:t>
            </a:r>
            <a:r>
              <a:rPr lang="en-US" dirty="0" err="1" smtClean="0"/>
              <a:t>ಮಾಡಿದಾಗ</a:t>
            </a:r>
            <a:r>
              <a:rPr lang="en-US" dirty="0" smtClean="0"/>
              <a:t> </a:t>
            </a:r>
            <a:r>
              <a:rPr lang="en-US" dirty="0" err="1" smtClean="0"/>
              <a:t>ಏಕಪಕ್ಷೀಯ</a:t>
            </a:r>
            <a:r>
              <a:rPr lang="en-US" dirty="0" smtClean="0"/>
              <a:t> </a:t>
            </a:r>
            <a:r>
              <a:rPr lang="en-US" dirty="0" err="1" smtClean="0"/>
              <a:t>ತಪ್ಪು</a:t>
            </a:r>
            <a:r>
              <a:rPr lang="en-US" dirty="0" smtClean="0"/>
              <a:t> </a:t>
            </a:r>
            <a:r>
              <a:rPr lang="en-US" dirty="0" err="1" smtClean="0"/>
              <a:t>ಸಂಭವಿಸುತ್ತದೆ</a:t>
            </a:r>
            <a:r>
              <a:rPr lang="en-US" dirty="0" smtClean="0"/>
              <a:t>. </a:t>
            </a:r>
            <a:r>
              <a:rPr lang="en-US" dirty="0" err="1" smtClean="0"/>
              <a:t>ಅಂತಹ</a:t>
            </a:r>
            <a:r>
              <a:rPr lang="en-US" dirty="0" smtClean="0"/>
              <a:t> </a:t>
            </a:r>
            <a:r>
              <a:rPr lang="en-US" dirty="0" err="1" smtClean="0"/>
              <a:t>ಸಂದರ್ಭದಲ್ಲಿ</a:t>
            </a:r>
            <a:r>
              <a:rPr lang="en-US" dirty="0" smtClean="0"/>
              <a:t> </a:t>
            </a:r>
            <a:r>
              <a:rPr lang="en-US" dirty="0" err="1" smtClean="0"/>
              <a:t>ಒಪ್ಪಂದವು</a:t>
            </a:r>
            <a:r>
              <a:rPr lang="en-US" dirty="0" smtClean="0"/>
              <a:t> </a:t>
            </a:r>
            <a:r>
              <a:rPr lang="en-US" dirty="0" err="1" smtClean="0"/>
              <a:t>ಅನೂರ್ಜಿತವಾಗುವುದಿಲ್ಲ</a:t>
            </a:r>
            <a:r>
              <a:rPr lang="en-US" dirty="0" smtClean="0"/>
              <a:t>. </a:t>
            </a:r>
            <a:r>
              <a:rPr lang="en-US" dirty="0" err="1" smtClean="0"/>
              <a:t>ಒಂದು</a:t>
            </a:r>
            <a:r>
              <a:rPr lang="en-US" dirty="0" smtClean="0"/>
              <a:t> </a:t>
            </a:r>
            <a:r>
              <a:rPr lang="en-US" dirty="0" err="1" smtClean="0"/>
              <a:t>ಪಕ್ಷವು</a:t>
            </a:r>
            <a:r>
              <a:rPr lang="en-US" dirty="0" smtClean="0"/>
              <a:t> </a:t>
            </a:r>
            <a:r>
              <a:rPr lang="en-US" dirty="0" err="1" smtClean="0"/>
              <a:t>ತಪ್ಪು</a:t>
            </a:r>
            <a:r>
              <a:rPr lang="en-US" dirty="0" smtClean="0"/>
              <a:t> </a:t>
            </a:r>
            <a:r>
              <a:rPr lang="en-US" dirty="0" err="1" smtClean="0"/>
              <a:t>ಮಾಡಿದ</a:t>
            </a:r>
            <a:r>
              <a:rPr lang="en-US" dirty="0" smtClean="0"/>
              <a:t> </a:t>
            </a:r>
            <a:r>
              <a:rPr lang="en-US" dirty="0" err="1" smtClean="0"/>
              <a:t>ಕಾರಣ</a:t>
            </a:r>
            <a:r>
              <a:rPr lang="en-US" dirty="0" smtClean="0"/>
              <a:t> </a:t>
            </a:r>
            <a:r>
              <a:rPr lang="en-US" dirty="0" err="1" smtClean="0"/>
              <a:t>ಒಪ್ಪಂದವನ್ನು</a:t>
            </a:r>
            <a:r>
              <a:rPr lang="en-US" dirty="0" smtClean="0"/>
              <a:t> </a:t>
            </a:r>
            <a:r>
              <a:rPr lang="en-US" dirty="0" err="1" smtClean="0"/>
              <a:t>ಅನೂರ್ಜಿತಗೊಳಿಸಲಾಗುವುದಿಲ್ಲ</a:t>
            </a:r>
            <a:r>
              <a:rPr lang="en-US" dirty="0" smtClean="0"/>
              <a:t> </a:t>
            </a:r>
            <a:r>
              <a:rPr lang="en-US" dirty="0" err="1" smtClean="0"/>
              <a:t>ಎಂದು</a:t>
            </a:r>
            <a:r>
              <a:rPr lang="en-US" dirty="0" smtClean="0"/>
              <a:t> </a:t>
            </a:r>
            <a:r>
              <a:rPr lang="en-US" dirty="0" err="1" smtClean="0"/>
              <a:t>ಕಾಯಿದೆಯ</a:t>
            </a:r>
            <a:r>
              <a:rPr lang="en-US" dirty="0" smtClean="0"/>
              <a:t> </a:t>
            </a:r>
            <a:r>
              <a:rPr lang="en-US" dirty="0" err="1" smtClean="0">
                <a:hlinkClick r:id="rId2"/>
              </a:rPr>
              <a:t>ಸೆಕ್ಷನ್</a:t>
            </a:r>
            <a:r>
              <a:rPr lang="en-US" dirty="0" smtClean="0">
                <a:hlinkClick r:id="rId2"/>
              </a:rPr>
              <a:t> 22 </a:t>
            </a:r>
            <a:r>
              <a:rPr lang="en-US" dirty="0" err="1" smtClean="0">
                <a:hlinkClick r:id="rId2"/>
              </a:rPr>
              <a:t>ರಲ್ಲಿ</a:t>
            </a:r>
            <a:r>
              <a:rPr lang="en-US" dirty="0" smtClean="0"/>
              <a:t> </a:t>
            </a:r>
            <a:r>
              <a:rPr lang="en-US" dirty="0" err="1" smtClean="0"/>
              <a:t>ನಿರ್ದಿಷ್ಟಪಡಿಸಲಾಗಿದೆ</a:t>
            </a:r>
            <a:r>
              <a:rPr lang="en-US" dirty="0" smtClean="0"/>
              <a:t> . </a:t>
            </a:r>
            <a:r>
              <a:rPr lang="en-US" dirty="0" err="1" smtClean="0"/>
              <a:t>ಆದ್ದರಿಂದ</a:t>
            </a:r>
            <a:r>
              <a:rPr lang="en-US" dirty="0" smtClean="0"/>
              <a:t> </a:t>
            </a:r>
            <a:r>
              <a:rPr lang="en-US" dirty="0" err="1" smtClean="0"/>
              <a:t>ಒಂದು</a:t>
            </a:r>
            <a:r>
              <a:rPr lang="en-US" dirty="0" smtClean="0"/>
              <a:t> </a:t>
            </a:r>
            <a:r>
              <a:rPr lang="en-US" dirty="0" err="1" smtClean="0"/>
              <a:t>ಪಕ್ಷ</a:t>
            </a:r>
            <a:r>
              <a:rPr lang="en-US" dirty="0" smtClean="0"/>
              <a:t> </a:t>
            </a:r>
            <a:r>
              <a:rPr lang="en-US" dirty="0" err="1" smtClean="0"/>
              <a:t>ಮಾತ್ರ</a:t>
            </a:r>
            <a:r>
              <a:rPr lang="en-US" dirty="0" smtClean="0"/>
              <a:t> </a:t>
            </a:r>
            <a:r>
              <a:rPr lang="en-US" dirty="0" err="1" smtClean="0"/>
              <a:t>ತಪ್ಪು</a:t>
            </a:r>
            <a:r>
              <a:rPr lang="en-US" dirty="0" smtClean="0"/>
              <a:t> </a:t>
            </a:r>
            <a:r>
              <a:rPr lang="en-US" dirty="0" err="1" smtClean="0"/>
              <a:t>ಮಾಡಿದ್ದರೆ</a:t>
            </a:r>
            <a:r>
              <a:rPr lang="en-US" dirty="0" smtClean="0"/>
              <a:t> </a:t>
            </a:r>
            <a:r>
              <a:rPr lang="en-US" dirty="0" err="1" smtClean="0"/>
              <a:t>ಒಪ್ಪಂದವು</a:t>
            </a:r>
            <a:r>
              <a:rPr lang="en-US" dirty="0" smtClean="0"/>
              <a:t> </a:t>
            </a:r>
            <a:r>
              <a:rPr lang="en-US" dirty="0" err="1" smtClean="0"/>
              <a:t>ಮಾನ್ಯ</a:t>
            </a:r>
            <a:r>
              <a:rPr lang="en-US" dirty="0" smtClean="0"/>
              <a:t> </a:t>
            </a:r>
            <a:r>
              <a:rPr lang="en-US" dirty="0" err="1" smtClean="0"/>
              <a:t>ಒಪ್ಪಂದವಾಗಿ</a:t>
            </a:r>
            <a:r>
              <a:rPr lang="en-US" dirty="0" smtClean="0"/>
              <a:t> </a:t>
            </a:r>
            <a:r>
              <a:rPr lang="en-US" dirty="0" err="1" smtClean="0"/>
              <a:t>ಉಳಿದಿದೆ</a:t>
            </a:r>
            <a:r>
              <a:rPr lang="en-US" dirty="0" smtClean="0"/>
              <a:t>.</a:t>
            </a:r>
          </a:p>
          <a:p>
            <a:r>
              <a:rPr lang="en-US" dirty="0" err="1" smtClean="0"/>
              <a:t>ಉದಾಹರಣೆ</a:t>
            </a:r>
            <a:endParaRPr lang="en-US" dirty="0" smtClean="0"/>
          </a:p>
          <a:p>
            <a:r>
              <a:rPr lang="en-US" dirty="0" smtClean="0"/>
              <a:t>'ಎ' </a:t>
            </a:r>
            <a:r>
              <a:rPr lang="en-US" dirty="0" err="1" smtClean="0"/>
              <a:t>ಕುದುರೆ</a:t>
            </a:r>
            <a:r>
              <a:rPr lang="en-US" dirty="0" smtClean="0"/>
              <a:t> </a:t>
            </a:r>
            <a:r>
              <a:rPr lang="en-US" dirty="0" err="1" smtClean="0"/>
              <a:t>ಖರೀದಿಗೆ</a:t>
            </a:r>
            <a:r>
              <a:rPr lang="en-US" dirty="0" smtClean="0"/>
              <a:t> '</a:t>
            </a:r>
            <a:r>
              <a:rPr lang="en-US" dirty="0" err="1" smtClean="0"/>
              <a:t>ಬಿ</a:t>
            </a:r>
            <a:r>
              <a:rPr lang="en-US" dirty="0" smtClean="0"/>
              <a:t>' </a:t>
            </a:r>
            <a:r>
              <a:rPr lang="en-US" dirty="0" err="1" smtClean="0"/>
              <a:t>ನೊಂದಿಗೆ</a:t>
            </a:r>
            <a:r>
              <a:rPr lang="en-US" dirty="0" smtClean="0"/>
              <a:t> </a:t>
            </a:r>
            <a:r>
              <a:rPr lang="en-US" dirty="0" err="1" smtClean="0"/>
              <a:t>ಒಪ್ಪಂದ</a:t>
            </a:r>
            <a:r>
              <a:rPr lang="en-US" dirty="0" smtClean="0"/>
              <a:t> </a:t>
            </a:r>
            <a:r>
              <a:rPr lang="en-US" dirty="0" err="1" smtClean="0"/>
              <a:t>ಮಾಡಿಕೊಳ್ಳುತ್ತದೆ</a:t>
            </a:r>
            <a:r>
              <a:rPr lang="en-US" dirty="0" smtClean="0"/>
              <a:t>, </a:t>
            </a:r>
            <a:r>
              <a:rPr lang="en-US" dirty="0" err="1" smtClean="0"/>
              <a:t>ಅದನ್ನು</a:t>
            </a:r>
            <a:r>
              <a:rPr lang="en-US" dirty="0" smtClean="0"/>
              <a:t> </a:t>
            </a:r>
            <a:r>
              <a:rPr lang="en-US" dirty="0" err="1" smtClean="0"/>
              <a:t>ಅವನು</a:t>
            </a:r>
            <a:r>
              <a:rPr lang="en-US" dirty="0" smtClean="0"/>
              <a:t> </a:t>
            </a:r>
            <a:r>
              <a:rPr lang="en-US" dirty="0" err="1" smtClean="0"/>
              <a:t>ರೇಸಿಂಗ್</a:t>
            </a:r>
            <a:r>
              <a:rPr lang="en-US" dirty="0" smtClean="0"/>
              <a:t> </a:t>
            </a:r>
            <a:r>
              <a:rPr lang="en-US" dirty="0" err="1" smtClean="0"/>
              <a:t>ಕುದುರೆ</a:t>
            </a:r>
            <a:r>
              <a:rPr lang="en-US" dirty="0" smtClean="0"/>
              <a:t> </a:t>
            </a:r>
            <a:r>
              <a:rPr lang="en-US" dirty="0" err="1" smtClean="0"/>
              <a:t>ಎಂದು</a:t>
            </a:r>
            <a:r>
              <a:rPr lang="en-US" dirty="0" smtClean="0"/>
              <a:t> </a:t>
            </a:r>
            <a:r>
              <a:rPr lang="en-US" dirty="0" err="1" smtClean="0"/>
              <a:t>ಭಾವಿಸುತ್ತಾನೆ</a:t>
            </a:r>
            <a:r>
              <a:rPr lang="en-US" dirty="0" smtClean="0"/>
              <a:t>. '</a:t>
            </a:r>
            <a:r>
              <a:rPr lang="en-US" dirty="0" err="1" smtClean="0"/>
              <a:t>ಬಿ</a:t>
            </a:r>
            <a:r>
              <a:rPr lang="en-US" dirty="0" smtClean="0"/>
              <a:t>' </a:t>
            </a:r>
            <a:r>
              <a:rPr lang="en-US" dirty="0" err="1" smtClean="0"/>
              <a:t>ನಿಂದ</a:t>
            </a:r>
            <a:r>
              <a:rPr lang="en-US" dirty="0" smtClean="0"/>
              <a:t> 'ಎ' </a:t>
            </a:r>
            <a:r>
              <a:rPr lang="en-US" dirty="0" err="1" smtClean="0"/>
              <a:t>ಖಚಿತಪಡಿಸುವುದಿಲ್ಲ</a:t>
            </a:r>
            <a:r>
              <a:rPr lang="en-US" dirty="0" smtClean="0"/>
              <a:t>. </a:t>
            </a:r>
            <a:r>
              <a:rPr lang="en-US" dirty="0" err="1" smtClean="0"/>
              <a:t>ವಾಸ್ತವವಾಗಿ</a:t>
            </a:r>
            <a:r>
              <a:rPr lang="en-US" dirty="0" smtClean="0"/>
              <a:t> </a:t>
            </a:r>
            <a:r>
              <a:rPr lang="en-US" dirty="0" err="1" smtClean="0"/>
              <a:t>ಕುದುರೆ</a:t>
            </a:r>
            <a:r>
              <a:rPr lang="en-US" dirty="0" smtClean="0"/>
              <a:t> </a:t>
            </a:r>
            <a:r>
              <a:rPr lang="en-US" dirty="0" err="1" smtClean="0"/>
              <a:t>ರೇಸಿಂಗ್</a:t>
            </a:r>
            <a:r>
              <a:rPr lang="en-US" dirty="0" smtClean="0"/>
              <a:t> </a:t>
            </a:r>
            <a:r>
              <a:rPr lang="en-US" dirty="0" err="1" smtClean="0"/>
              <a:t>ಕುದುರೆ</a:t>
            </a:r>
            <a:r>
              <a:rPr lang="en-US" dirty="0" smtClean="0"/>
              <a:t> </a:t>
            </a:r>
            <a:r>
              <a:rPr lang="en-US" dirty="0" err="1" smtClean="0"/>
              <a:t>ಅಲ್ಲ</a:t>
            </a:r>
            <a:r>
              <a:rPr lang="en-US" dirty="0" smtClean="0"/>
              <a:t>. 'ಎ' </a:t>
            </a:r>
            <a:r>
              <a:rPr lang="en-US" dirty="0" err="1" smtClean="0"/>
              <a:t>ಒಪ್ಪಂದವನ್ನು</a:t>
            </a:r>
            <a:r>
              <a:rPr lang="en-US" dirty="0" smtClean="0"/>
              <a:t> </a:t>
            </a:r>
            <a:r>
              <a:rPr lang="en-US" dirty="0" err="1" smtClean="0"/>
              <a:t>ರದ್ದುಗೊಳಿಸಲು</a:t>
            </a:r>
            <a:r>
              <a:rPr lang="en-US" dirty="0" smtClean="0"/>
              <a:t> </a:t>
            </a:r>
            <a:r>
              <a:rPr lang="en-US" dirty="0" err="1" smtClean="0"/>
              <a:t>ಸಾಧ್ಯವಿಲ್ಲ</a:t>
            </a:r>
            <a:r>
              <a:rPr lang="en-US" dirty="0" smtClean="0"/>
              <a:t>.</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 of law </a:t>
            </a:r>
            <a:r>
              <a:rPr lang="en-US" dirty="0" err="1" smtClean="0">
                <a:solidFill>
                  <a:srgbClr val="C00000"/>
                </a:solidFill>
              </a:rPr>
              <a:t>ಕಾನೂನಿನ</a:t>
            </a:r>
            <a:r>
              <a:rPr lang="en-US" dirty="0" smtClean="0">
                <a:solidFill>
                  <a:srgbClr val="C00000"/>
                </a:solidFill>
              </a:rPr>
              <a:t> </a:t>
            </a:r>
            <a:r>
              <a:rPr lang="en-US" dirty="0" err="1" smtClean="0">
                <a:solidFill>
                  <a:srgbClr val="C00000"/>
                </a:solidFill>
              </a:rPr>
              <a:t>ತಪ್ಪು</a:t>
            </a:r>
            <a:endParaRPr lang="en-US" dirty="0"/>
          </a:p>
        </p:txBody>
      </p:sp>
      <p:sp>
        <p:nvSpPr>
          <p:cNvPr id="3" name="Content Placeholder 2"/>
          <p:cNvSpPr>
            <a:spLocks noGrp="1"/>
          </p:cNvSpPr>
          <p:nvPr>
            <p:ph idx="1"/>
          </p:nvPr>
        </p:nvSpPr>
        <p:spPr>
          <a:xfrm>
            <a:off x="457200" y="1143000"/>
            <a:ext cx="8229600" cy="5257800"/>
          </a:xfrm>
        </p:spPr>
        <p:txBody>
          <a:bodyPr>
            <a:normAutofit fontScale="85000" lnSpcReduction="20000"/>
          </a:bodyPr>
          <a:lstStyle/>
          <a:p>
            <a:r>
              <a:rPr lang="en-US" dirty="0" smtClean="0"/>
              <a:t>The </a:t>
            </a:r>
            <a:r>
              <a:rPr lang="en-US" dirty="0"/>
              <a:t>mistake may be related to the mistake of Indian laws, or it may be a mistake of foreign laws. If the mistake applies to Indian laws, the principle is that the  law’s ignorance is not a sufficiently good excuse. This means that either party cannot claim that it is not aware of the law.</a:t>
            </a:r>
          </a:p>
          <a:p>
            <a:r>
              <a:rPr lang="en-US" dirty="0"/>
              <a:t>The Contract Act states that, on the grounds of ignorance of Indian law, no party can claim any relief. This will also include an incorrect interpretation of any legal provisions.</a:t>
            </a:r>
          </a:p>
          <a:p>
            <a:r>
              <a:rPr lang="en-US" dirty="0"/>
              <a:t>However, similar treatment is not given to ignorance of foreign law. </a:t>
            </a:r>
            <a:r>
              <a:rPr lang="en-US" dirty="0" smtClean="0"/>
              <a:t>The </a:t>
            </a:r>
            <a:r>
              <a:rPr lang="en-US" dirty="0"/>
              <a:t>parties are not expected to know foreign law and its meaning. Therefore, under the Indian Contract Act, an error of foreign law is actually treated as a mistake of fact</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 of law </a:t>
            </a:r>
            <a:r>
              <a:rPr lang="en-US" dirty="0" err="1" smtClean="0">
                <a:solidFill>
                  <a:srgbClr val="C00000"/>
                </a:solidFill>
              </a:rPr>
              <a:t>ಕಾನೂನಿನ</a:t>
            </a:r>
            <a:r>
              <a:rPr lang="en-US" dirty="0" smtClean="0">
                <a:solidFill>
                  <a:srgbClr val="C00000"/>
                </a:solidFill>
              </a:rPr>
              <a:t> </a:t>
            </a:r>
            <a:r>
              <a:rPr lang="en-US" dirty="0" err="1" smtClean="0">
                <a:solidFill>
                  <a:srgbClr val="C00000"/>
                </a:solidFill>
              </a:rPr>
              <a:t>ತಪ್ಪು</a:t>
            </a:r>
            <a:endParaRPr lang="en-US" dirty="0">
              <a:solidFill>
                <a:srgbClr val="C00000"/>
              </a:solidFill>
            </a:endParaRPr>
          </a:p>
        </p:txBody>
      </p:sp>
      <p:sp>
        <p:nvSpPr>
          <p:cNvPr id="3" name="Content Placeholder 2"/>
          <p:cNvSpPr>
            <a:spLocks noGrp="1"/>
          </p:cNvSpPr>
          <p:nvPr>
            <p:ph idx="1"/>
          </p:nvPr>
        </p:nvSpPr>
        <p:spPr>
          <a:xfrm>
            <a:off x="457200" y="1219200"/>
            <a:ext cx="8229600" cy="4906963"/>
          </a:xfrm>
        </p:spPr>
        <p:txBody>
          <a:bodyPr/>
          <a:lstStyle/>
          <a:p>
            <a:pPr algn="just"/>
            <a:r>
              <a:rPr lang="en-US" dirty="0" smtClean="0"/>
              <a:t>ಈ </a:t>
            </a:r>
            <a:r>
              <a:rPr lang="en-US" dirty="0" err="1" smtClean="0"/>
              <a:t>ತಪ್ಪು</a:t>
            </a:r>
            <a:r>
              <a:rPr lang="en-US" dirty="0" smtClean="0"/>
              <a:t> </a:t>
            </a:r>
            <a:r>
              <a:rPr lang="en-US" dirty="0" err="1" smtClean="0"/>
              <a:t>ಭಾರತೀಯ</a:t>
            </a:r>
            <a:r>
              <a:rPr lang="en-US" dirty="0" smtClean="0"/>
              <a:t> </a:t>
            </a:r>
            <a:r>
              <a:rPr lang="en-US" dirty="0" err="1" smtClean="0"/>
              <a:t>ಕಾನೂನುಗಳ</a:t>
            </a:r>
            <a:r>
              <a:rPr lang="en-US" dirty="0" smtClean="0"/>
              <a:t> </a:t>
            </a:r>
            <a:r>
              <a:rPr lang="en-US" dirty="0" err="1" smtClean="0"/>
              <a:t>ತಪ್ಪಿಗೆ</a:t>
            </a:r>
            <a:r>
              <a:rPr lang="en-US" dirty="0" smtClean="0"/>
              <a:t> </a:t>
            </a:r>
            <a:r>
              <a:rPr lang="en-US" dirty="0" err="1" smtClean="0"/>
              <a:t>ಸಂಬಂಧಿಸಿರಬಹುದು</a:t>
            </a:r>
            <a:r>
              <a:rPr lang="en-US" dirty="0" smtClean="0"/>
              <a:t> </a:t>
            </a:r>
            <a:r>
              <a:rPr lang="en-US" dirty="0" err="1" smtClean="0"/>
              <a:t>ಅಥವಾ</a:t>
            </a:r>
            <a:r>
              <a:rPr lang="en-US" dirty="0" smtClean="0"/>
              <a:t> </a:t>
            </a:r>
            <a:r>
              <a:rPr lang="en-US" dirty="0" err="1" smtClean="0"/>
              <a:t>ವಿದೇಶಿ</a:t>
            </a:r>
            <a:r>
              <a:rPr lang="en-US" dirty="0" smtClean="0"/>
              <a:t> </a:t>
            </a:r>
            <a:r>
              <a:rPr lang="en-US" dirty="0" err="1" smtClean="0"/>
              <a:t>ಕಾನೂನುಗಳ</a:t>
            </a:r>
            <a:r>
              <a:rPr lang="en-US" dirty="0" smtClean="0"/>
              <a:t> </a:t>
            </a:r>
            <a:r>
              <a:rPr lang="en-US" dirty="0" err="1" smtClean="0"/>
              <a:t>ತಪ್ಪಾಗಿರಬಹುದು</a:t>
            </a:r>
            <a:r>
              <a:rPr lang="en-US" dirty="0" smtClean="0"/>
              <a:t>. </a:t>
            </a:r>
          </a:p>
          <a:p>
            <a:pPr algn="just"/>
            <a:r>
              <a:rPr lang="en-US" dirty="0" err="1" smtClean="0"/>
              <a:t>ತಪ್ಪು</a:t>
            </a:r>
            <a:r>
              <a:rPr lang="en-US" dirty="0" smtClean="0"/>
              <a:t> </a:t>
            </a:r>
            <a:r>
              <a:rPr lang="en-US" dirty="0" err="1" smtClean="0"/>
              <a:t>ಭಾರತೀಯ</a:t>
            </a:r>
            <a:r>
              <a:rPr lang="en-US" dirty="0" smtClean="0"/>
              <a:t> </a:t>
            </a:r>
            <a:r>
              <a:rPr lang="en-US" dirty="0" err="1" smtClean="0"/>
              <a:t>ಕಾನೂನುಗಳಿಗೆ</a:t>
            </a:r>
            <a:r>
              <a:rPr lang="en-US" dirty="0" smtClean="0"/>
              <a:t> </a:t>
            </a:r>
            <a:r>
              <a:rPr lang="en-US" dirty="0" err="1" smtClean="0"/>
              <a:t>ಅನ್ವಯವಾಗಿದ್ದರೆ</a:t>
            </a:r>
            <a:r>
              <a:rPr lang="en-US" dirty="0" smtClean="0"/>
              <a:t>, </a:t>
            </a:r>
            <a:r>
              <a:rPr lang="en-US" dirty="0" err="1" smtClean="0"/>
              <a:t>ಕಾನೂನಿನ</a:t>
            </a:r>
            <a:r>
              <a:rPr lang="en-US" dirty="0" smtClean="0"/>
              <a:t> </a:t>
            </a:r>
            <a:r>
              <a:rPr lang="en-US" dirty="0" err="1" smtClean="0"/>
              <a:t>ಅಜ್ಞಾನವು</a:t>
            </a:r>
            <a:r>
              <a:rPr lang="en-US" dirty="0" smtClean="0"/>
              <a:t> </a:t>
            </a:r>
            <a:r>
              <a:rPr lang="en-US" dirty="0" err="1" smtClean="0"/>
              <a:t>ಸಾಕಷ್ಟು</a:t>
            </a:r>
            <a:r>
              <a:rPr lang="en-US" dirty="0" smtClean="0"/>
              <a:t> </a:t>
            </a:r>
            <a:r>
              <a:rPr lang="en-US" dirty="0" err="1" smtClean="0"/>
              <a:t>ಉತ್ತಮ</a:t>
            </a:r>
            <a:r>
              <a:rPr lang="en-US" dirty="0" smtClean="0"/>
              <a:t> </a:t>
            </a:r>
            <a:r>
              <a:rPr lang="en-US" dirty="0" err="1" smtClean="0"/>
              <a:t>ಕ್ಷಮಿಸಿಲ್ಲ</a:t>
            </a:r>
            <a:r>
              <a:rPr lang="en-US" dirty="0" smtClean="0"/>
              <a:t> </a:t>
            </a:r>
            <a:r>
              <a:rPr lang="en-US" dirty="0" err="1" smtClean="0"/>
              <a:t>ಎಂಬುದು</a:t>
            </a:r>
            <a:r>
              <a:rPr lang="en-US" dirty="0" smtClean="0"/>
              <a:t> </a:t>
            </a:r>
            <a:r>
              <a:rPr lang="en-US" dirty="0" err="1" smtClean="0"/>
              <a:t>ತತ್ವ</a:t>
            </a:r>
            <a:r>
              <a:rPr lang="en-US" dirty="0" smtClean="0"/>
              <a:t>. </a:t>
            </a:r>
          </a:p>
          <a:p>
            <a:pPr algn="just"/>
            <a:r>
              <a:rPr lang="en-US" dirty="0" err="1" smtClean="0"/>
              <a:t>ಇದರರ್ಥ</a:t>
            </a:r>
            <a:r>
              <a:rPr lang="en-US" dirty="0" smtClean="0"/>
              <a:t> </a:t>
            </a:r>
            <a:r>
              <a:rPr lang="en-US" dirty="0" err="1" smtClean="0"/>
              <a:t>ಎರಡೂ</a:t>
            </a:r>
            <a:r>
              <a:rPr lang="en-US" dirty="0" smtClean="0"/>
              <a:t> </a:t>
            </a:r>
            <a:r>
              <a:rPr lang="en-US" dirty="0" err="1" smtClean="0"/>
              <a:t>ಪಕ್ಷಗಳು</a:t>
            </a:r>
            <a:r>
              <a:rPr lang="en-US" dirty="0" smtClean="0"/>
              <a:t> </a:t>
            </a:r>
            <a:r>
              <a:rPr lang="en-US" dirty="0" err="1" smtClean="0"/>
              <a:t>ಕಾನೂನಿನ</a:t>
            </a:r>
            <a:r>
              <a:rPr lang="en-US" dirty="0" smtClean="0"/>
              <a:t> </a:t>
            </a:r>
            <a:r>
              <a:rPr lang="en-US" dirty="0" err="1" smtClean="0"/>
              <a:t>ಬಗ್ಗೆ</a:t>
            </a:r>
            <a:r>
              <a:rPr lang="en-US" dirty="0" smtClean="0"/>
              <a:t> </a:t>
            </a:r>
            <a:r>
              <a:rPr lang="en-US" dirty="0" err="1" smtClean="0"/>
              <a:t>ತಿಳಿದಿಲ್ಲ</a:t>
            </a:r>
            <a:r>
              <a:rPr lang="en-US" dirty="0" smtClean="0"/>
              <a:t> </a:t>
            </a:r>
            <a:r>
              <a:rPr lang="en-US" dirty="0" err="1" smtClean="0"/>
              <a:t>ಎಂದು</a:t>
            </a:r>
            <a:r>
              <a:rPr lang="en-US" dirty="0" smtClean="0"/>
              <a:t> </a:t>
            </a:r>
            <a:r>
              <a:rPr lang="en-US" dirty="0" err="1" smtClean="0"/>
              <a:t>ಹೇಳಿಕೊಳ್ಳಲು</a:t>
            </a:r>
            <a:r>
              <a:rPr lang="en-US" dirty="0" smtClean="0"/>
              <a:t> </a:t>
            </a:r>
            <a:r>
              <a:rPr lang="en-US" dirty="0" err="1" smtClean="0"/>
              <a:t>ಸಾಧ್ಯವಿಲ್ಲ</a:t>
            </a:r>
            <a:r>
              <a:rPr lang="en-US" dirty="0" smtClean="0"/>
              <a: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219200"/>
            <a:ext cx="8229600" cy="4906963"/>
          </a:xfrm>
        </p:spPr>
        <p:txBody>
          <a:bodyPr>
            <a:normAutofit fontScale="92500"/>
          </a:bodyPr>
          <a:lstStyle/>
          <a:p>
            <a:r>
              <a:rPr lang="en-US" dirty="0" smtClean="0"/>
              <a:t>Free </a:t>
            </a:r>
            <a:r>
              <a:rPr lang="en-US" dirty="0"/>
              <a:t>Consent is absolutely important to make an agreement with a valid contract</a:t>
            </a:r>
            <a:r>
              <a:rPr lang="en-US" dirty="0" smtClean="0"/>
              <a:t>.</a:t>
            </a:r>
          </a:p>
          <a:p>
            <a:r>
              <a:rPr lang="en-US" dirty="0" smtClean="0"/>
              <a:t> The </a:t>
            </a:r>
            <a:r>
              <a:rPr lang="en-US" dirty="0"/>
              <a:t>Party’s consent must be free and voluntarily. </a:t>
            </a:r>
            <a:endParaRPr lang="en-US" dirty="0" smtClean="0"/>
          </a:p>
          <a:p>
            <a:r>
              <a:rPr lang="en-US" dirty="0" smtClean="0"/>
              <a:t>It </a:t>
            </a:r>
            <a:r>
              <a:rPr lang="en-US" dirty="0"/>
              <a:t>is essential that the parties consent is free, as this may affect the contract’s validity. If the consent has been obtained or caused by </a:t>
            </a:r>
            <a:r>
              <a:rPr lang="en-US" dirty="0">
                <a:solidFill>
                  <a:srgbClr val="C00000"/>
                </a:solidFill>
              </a:rPr>
              <a:t>coercion, undue influence, fraud, misrepresentation or mistake, then the aggrieved person has the right to void the agreement.</a:t>
            </a:r>
          </a:p>
          <a:p>
            <a:endParaRPr lang="en-US"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a:t>
            </a:r>
            <a:r>
              <a:rPr lang="en-US" dirty="0" err="1" smtClean="0"/>
              <a:t>Bala</a:t>
            </a:r>
            <a:r>
              <a:rPr lang="en-US" dirty="0" smtClean="0"/>
              <a:t> Devi Vs S </a:t>
            </a:r>
            <a:r>
              <a:rPr lang="en-US" dirty="0" err="1" smtClean="0"/>
              <a:t>Mujumadar</a:t>
            </a:r>
            <a:endParaRPr lang="en-US" dirty="0"/>
          </a:p>
        </p:txBody>
      </p:sp>
      <p:sp>
        <p:nvSpPr>
          <p:cNvPr id="3" name="Content Placeholder 2"/>
          <p:cNvSpPr>
            <a:spLocks noGrp="1"/>
          </p:cNvSpPr>
          <p:nvPr>
            <p:ph idx="1"/>
          </p:nvPr>
        </p:nvSpPr>
        <p:spPr/>
        <p:txBody>
          <a:bodyPr/>
          <a:lstStyle/>
          <a:p>
            <a:r>
              <a:rPr lang="en-US" dirty="0" smtClean="0"/>
              <a:t>An illiterate women wanted to execute a deed to her nephew to manage her lands. She signed a deed.</a:t>
            </a:r>
          </a:p>
          <a:p>
            <a:r>
              <a:rPr lang="en-US" dirty="0" smtClean="0"/>
              <a:t>But the deed was for a gift of her land in </a:t>
            </a:r>
            <a:r>
              <a:rPr lang="en-US" dirty="0" err="1" smtClean="0"/>
              <a:t>favour</a:t>
            </a:r>
            <a:r>
              <a:rPr lang="en-US" dirty="0" smtClean="0"/>
              <a:t> of nephew. The deed was not </a:t>
            </a:r>
            <a:r>
              <a:rPr lang="en-US" dirty="0" err="1" smtClean="0"/>
              <a:t>explaned</a:t>
            </a:r>
            <a:r>
              <a:rPr lang="en-US" dirty="0" smtClean="0"/>
              <a:t> to her. </a:t>
            </a:r>
          </a:p>
          <a:p>
            <a:r>
              <a:rPr lang="en-US" dirty="0" smtClean="0"/>
              <a:t>There was no </a:t>
            </a:r>
            <a:r>
              <a:rPr lang="en-US" dirty="0" err="1" smtClean="0"/>
              <a:t>concent</a:t>
            </a:r>
            <a:r>
              <a:rPr lang="en-US" dirty="0" smtClean="0"/>
              <a:t> of woman</a:t>
            </a:r>
          </a:p>
          <a:p>
            <a:r>
              <a:rPr lang="en-US" dirty="0" smtClean="0"/>
              <a:t>No consent no contract.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Consent </a:t>
            </a:r>
            <a:r>
              <a:rPr lang="en-US" dirty="0" err="1" smtClean="0"/>
              <a:t>ಒಪ್ಪಿಗೆ</a:t>
            </a: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lgn="just"/>
            <a:r>
              <a:rPr lang="en-US" b="1" dirty="0" smtClean="0">
                <a:solidFill>
                  <a:srgbClr val="0070C0"/>
                </a:solidFill>
              </a:rPr>
              <a:t>In the Indian Contract Act, the definition of consent is given in </a:t>
            </a:r>
            <a:r>
              <a:rPr lang="en-US" b="1" dirty="0" smtClean="0">
                <a:solidFill>
                  <a:srgbClr val="0070C0"/>
                </a:solidFill>
                <a:hlinkClick r:id="rId2"/>
              </a:rPr>
              <a:t>Section 14</a:t>
            </a:r>
            <a:r>
              <a:rPr lang="en-US" b="1" dirty="0" smtClean="0">
                <a:solidFill>
                  <a:srgbClr val="0070C0"/>
                </a:solidFill>
              </a:rPr>
              <a:t>, which states that “it is when two or more persons agree upon </a:t>
            </a:r>
            <a:r>
              <a:rPr lang="en-US" b="1" dirty="0" smtClean="0">
                <a:solidFill>
                  <a:srgbClr val="FF0000"/>
                </a:solidFill>
              </a:rPr>
              <a:t>the same thing and in the same sense”.</a:t>
            </a:r>
          </a:p>
          <a:p>
            <a:pPr algn="just"/>
            <a:r>
              <a:rPr lang="en-US" sz="3400" b="1" dirty="0" err="1" smtClean="0">
                <a:solidFill>
                  <a:srgbClr val="FF0000"/>
                </a:solidFill>
              </a:rPr>
              <a:t>ಭಾರತೀಯ</a:t>
            </a:r>
            <a:r>
              <a:rPr lang="en-US" sz="3400" b="1" dirty="0" smtClean="0">
                <a:solidFill>
                  <a:srgbClr val="FF0000"/>
                </a:solidFill>
              </a:rPr>
              <a:t> </a:t>
            </a:r>
            <a:r>
              <a:rPr lang="en-US" sz="3400" b="1" dirty="0" err="1" smtClean="0">
                <a:solidFill>
                  <a:srgbClr val="FF0000"/>
                </a:solidFill>
              </a:rPr>
              <a:t>ಗುತ್ತಿಗೆ</a:t>
            </a:r>
            <a:r>
              <a:rPr lang="en-US" sz="3400" b="1" dirty="0" smtClean="0">
                <a:solidFill>
                  <a:srgbClr val="FF0000"/>
                </a:solidFill>
              </a:rPr>
              <a:t> </a:t>
            </a:r>
            <a:r>
              <a:rPr lang="en-US" sz="3400" b="1" dirty="0" err="1" smtClean="0">
                <a:solidFill>
                  <a:srgbClr val="FF0000"/>
                </a:solidFill>
              </a:rPr>
              <a:t>ಕಾಯ್ದೆಯಲ್ಲಿ</a:t>
            </a:r>
            <a:r>
              <a:rPr lang="en-US" sz="3400" b="1" dirty="0" smtClean="0">
                <a:solidFill>
                  <a:srgbClr val="FF0000"/>
                </a:solidFill>
              </a:rPr>
              <a:t>, </a:t>
            </a:r>
            <a:r>
              <a:rPr lang="en-US" sz="3400" b="1" u="sng" dirty="0" err="1" smtClean="0">
                <a:solidFill>
                  <a:srgbClr val="FF0000"/>
                </a:solidFill>
                <a:hlinkClick r:id="rId3"/>
              </a:rPr>
              <a:t>ಸೆಕ್ಷನ್</a:t>
            </a:r>
            <a:r>
              <a:rPr lang="en-US" sz="3400" b="1" u="sng" dirty="0" smtClean="0">
                <a:solidFill>
                  <a:srgbClr val="C00000"/>
                </a:solidFill>
                <a:hlinkClick r:id="rId3"/>
              </a:rPr>
              <a:t> 14</a:t>
            </a:r>
            <a:r>
              <a:rPr lang="en-US" sz="3400" b="1" dirty="0" smtClean="0">
                <a:solidFill>
                  <a:srgbClr val="C00000"/>
                </a:solidFill>
              </a:rPr>
              <a:t> </a:t>
            </a:r>
            <a:r>
              <a:rPr lang="en-US" sz="3400" b="1" dirty="0" err="1" smtClean="0">
                <a:solidFill>
                  <a:srgbClr val="C00000"/>
                </a:solidFill>
              </a:rPr>
              <a:t>ರಲ್ಲಿ</a:t>
            </a:r>
            <a:r>
              <a:rPr lang="en-US" sz="3400" b="1" dirty="0" smtClean="0">
                <a:solidFill>
                  <a:srgbClr val="C00000"/>
                </a:solidFill>
              </a:rPr>
              <a:t> </a:t>
            </a:r>
            <a:r>
              <a:rPr lang="en-US" sz="3400" b="1" dirty="0" err="1" smtClean="0">
                <a:solidFill>
                  <a:srgbClr val="C00000"/>
                </a:solidFill>
              </a:rPr>
              <a:t>ಒಪ್ಪಿಗೆಯ</a:t>
            </a:r>
            <a:r>
              <a:rPr lang="en-US" sz="3400" b="1" dirty="0" smtClean="0">
                <a:solidFill>
                  <a:srgbClr val="C00000"/>
                </a:solidFill>
              </a:rPr>
              <a:t> </a:t>
            </a:r>
            <a:r>
              <a:rPr lang="en-US" sz="3400" b="1" dirty="0" err="1" smtClean="0">
                <a:solidFill>
                  <a:srgbClr val="C00000"/>
                </a:solidFill>
              </a:rPr>
              <a:t>ವ್ಯಾಖ್ಯಾನವನ್ನು</a:t>
            </a:r>
            <a:r>
              <a:rPr lang="en-US" sz="3400" b="1" dirty="0" smtClean="0">
                <a:solidFill>
                  <a:srgbClr val="C00000"/>
                </a:solidFill>
              </a:rPr>
              <a:t> </a:t>
            </a:r>
            <a:r>
              <a:rPr lang="en-US" sz="3400" b="1" dirty="0" err="1" smtClean="0">
                <a:solidFill>
                  <a:srgbClr val="C00000"/>
                </a:solidFill>
              </a:rPr>
              <a:t>ನೀಡಲಾಗಿದೆ</a:t>
            </a:r>
            <a:r>
              <a:rPr lang="en-US" sz="3400" b="1" dirty="0" smtClean="0">
                <a:solidFill>
                  <a:srgbClr val="C00000"/>
                </a:solidFill>
              </a:rPr>
              <a:t> , </a:t>
            </a:r>
            <a:r>
              <a:rPr lang="en-US" sz="3400" b="1" dirty="0" err="1" smtClean="0">
                <a:solidFill>
                  <a:srgbClr val="C00000"/>
                </a:solidFill>
              </a:rPr>
              <a:t>ಅದು</a:t>
            </a:r>
            <a:r>
              <a:rPr lang="en-US" sz="3400" b="1" dirty="0" smtClean="0">
                <a:solidFill>
                  <a:srgbClr val="C00000"/>
                </a:solidFill>
              </a:rPr>
              <a:t> "</a:t>
            </a:r>
            <a:r>
              <a:rPr lang="en-US" sz="3400" b="1" dirty="0" err="1" smtClean="0">
                <a:solidFill>
                  <a:srgbClr val="C00000"/>
                </a:solidFill>
              </a:rPr>
              <a:t>ಎರಡು</a:t>
            </a:r>
            <a:r>
              <a:rPr lang="en-US" sz="3400" b="1" dirty="0" smtClean="0">
                <a:solidFill>
                  <a:srgbClr val="C00000"/>
                </a:solidFill>
              </a:rPr>
              <a:t> </a:t>
            </a:r>
            <a:r>
              <a:rPr lang="en-US" sz="3400" b="1" dirty="0" err="1" smtClean="0">
                <a:solidFill>
                  <a:srgbClr val="C00000"/>
                </a:solidFill>
              </a:rPr>
              <a:t>ಅಥವಾ</a:t>
            </a:r>
            <a:r>
              <a:rPr lang="en-US" sz="3400" b="1" dirty="0" smtClean="0">
                <a:solidFill>
                  <a:srgbClr val="C00000"/>
                </a:solidFill>
              </a:rPr>
              <a:t> </a:t>
            </a:r>
            <a:r>
              <a:rPr lang="en-US" sz="3400" b="1" dirty="0" err="1" smtClean="0">
                <a:solidFill>
                  <a:srgbClr val="C00000"/>
                </a:solidFill>
              </a:rPr>
              <a:t>ಹೆಚ್ಚಿನ</a:t>
            </a:r>
            <a:r>
              <a:rPr lang="en-US" sz="3400" b="1" dirty="0" smtClean="0">
                <a:solidFill>
                  <a:srgbClr val="C00000"/>
                </a:solidFill>
              </a:rPr>
              <a:t> </a:t>
            </a:r>
            <a:r>
              <a:rPr lang="en-US" sz="3400" b="1" dirty="0" err="1" smtClean="0">
                <a:solidFill>
                  <a:srgbClr val="C00000"/>
                </a:solidFill>
              </a:rPr>
              <a:t>ವ್ಯಕ್ತಿಗಳು</a:t>
            </a:r>
            <a:r>
              <a:rPr lang="en-US" sz="3400" b="1" dirty="0" smtClean="0">
                <a:solidFill>
                  <a:srgbClr val="C00000"/>
                </a:solidFill>
              </a:rPr>
              <a:t> </a:t>
            </a:r>
            <a:r>
              <a:rPr lang="en-US" sz="3400" b="1" dirty="0" err="1" smtClean="0">
                <a:solidFill>
                  <a:srgbClr val="0070C0"/>
                </a:solidFill>
              </a:rPr>
              <a:t>ಒಂದೇ</a:t>
            </a:r>
            <a:r>
              <a:rPr lang="en-US" sz="3400" b="1" dirty="0" smtClean="0">
                <a:solidFill>
                  <a:srgbClr val="0070C0"/>
                </a:solidFill>
              </a:rPr>
              <a:t> </a:t>
            </a:r>
            <a:r>
              <a:rPr lang="en-US" sz="3400" b="1" dirty="0" err="1" smtClean="0">
                <a:solidFill>
                  <a:srgbClr val="0070C0"/>
                </a:solidFill>
              </a:rPr>
              <a:t>ವಿಷಯವನ್ನು</a:t>
            </a:r>
            <a:r>
              <a:rPr lang="en-US" sz="3400" b="1" dirty="0" smtClean="0">
                <a:solidFill>
                  <a:srgbClr val="0070C0"/>
                </a:solidFill>
              </a:rPr>
              <a:t> </a:t>
            </a:r>
            <a:r>
              <a:rPr lang="en-US" sz="3400" b="1" dirty="0" err="1" smtClean="0">
                <a:solidFill>
                  <a:srgbClr val="0070C0"/>
                </a:solidFill>
              </a:rPr>
              <a:t>ಮತ್ತು</a:t>
            </a:r>
            <a:r>
              <a:rPr lang="en-US" sz="3400" b="1" dirty="0" smtClean="0">
                <a:solidFill>
                  <a:srgbClr val="0070C0"/>
                </a:solidFill>
              </a:rPr>
              <a:t> </a:t>
            </a:r>
            <a:r>
              <a:rPr lang="en-US" sz="3400" b="1" dirty="0" err="1" smtClean="0">
                <a:solidFill>
                  <a:srgbClr val="0070C0"/>
                </a:solidFill>
              </a:rPr>
              <a:t>ಒಂದೇ</a:t>
            </a:r>
            <a:r>
              <a:rPr lang="en-US" sz="3400" b="1" dirty="0" smtClean="0">
                <a:solidFill>
                  <a:srgbClr val="0070C0"/>
                </a:solidFill>
              </a:rPr>
              <a:t> </a:t>
            </a:r>
            <a:r>
              <a:rPr lang="en-US" sz="3400" b="1" dirty="0" err="1" smtClean="0">
                <a:solidFill>
                  <a:srgbClr val="0070C0"/>
                </a:solidFill>
              </a:rPr>
              <a:t>ಅರ್ಥದಲ್ಲಿ</a:t>
            </a:r>
            <a:r>
              <a:rPr lang="en-US" sz="3400" b="1" dirty="0" smtClean="0">
                <a:solidFill>
                  <a:srgbClr val="0070C0"/>
                </a:solidFill>
              </a:rPr>
              <a:t> </a:t>
            </a:r>
            <a:r>
              <a:rPr lang="en-US" sz="3400" b="1" dirty="0" err="1" smtClean="0">
                <a:solidFill>
                  <a:srgbClr val="0070C0"/>
                </a:solidFill>
              </a:rPr>
              <a:t>ಒಪ್ಪಿಕೊಂಡಾಗ</a:t>
            </a:r>
            <a:r>
              <a:rPr lang="en-US" sz="3400" b="1" dirty="0" smtClean="0">
                <a:solidFill>
                  <a:srgbClr val="0070C0"/>
                </a:solidFill>
              </a:rPr>
              <a:t>" </a:t>
            </a:r>
            <a:r>
              <a:rPr lang="en-US" sz="3400" b="1" dirty="0" err="1" smtClean="0">
                <a:solidFill>
                  <a:srgbClr val="0070C0"/>
                </a:solidFill>
              </a:rPr>
              <a:t>ಎಂದು</a:t>
            </a:r>
            <a:r>
              <a:rPr lang="en-US" sz="3400" b="1" dirty="0" smtClean="0">
                <a:solidFill>
                  <a:srgbClr val="0070C0"/>
                </a:solidFill>
              </a:rPr>
              <a:t> </a:t>
            </a:r>
            <a:r>
              <a:rPr lang="en-US" sz="3400" b="1" dirty="0" err="1" smtClean="0">
                <a:solidFill>
                  <a:srgbClr val="0070C0"/>
                </a:solidFill>
              </a:rPr>
              <a:t>ಹೇಳುತ್ತದೆ</a:t>
            </a:r>
            <a:r>
              <a:rPr lang="en-US" sz="3400" b="1" dirty="0" smtClean="0">
                <a:solidFill>
                  <a:srgbClr val="0070C0"/>
                </a:solidFill>
              </a:rPr>
              <a:t>. </a:t>
            </a:r>
          </a:p>
          <a:p>
            <a:pPr algn="just"/>
            <a:r>
              <a:rPr lang="en-US" b="1" dirty="0" smtClean="0">
                <a:solidFill>
                  <a:srgbClr val="0070C0"/>
                </a:solidFill>
              </a:rPr>
              <a:t>Example</a:t>
            </a:r>
          </a:p>
          <a:p>
            <a:pPr algn="just"/>
            <a:r>
              <a:rPr lang="en-US" b="1" dirty="0" smtClean="0">
                <a:solidFill>
                  <a:srgbClr val="0070C0"/>
                </a:solidFill>
              </a:rPr>
              <a:t>‘A’ agrees to sell his house to ‘B’. ‘A’ owns three houses and wants to sell his house in </a:t>
            </a:r>
            <a:r>
              <a:rPr lang="en-US" b="1" dirty="0" err="1" smtClean="0">
                <a:solidFill>
                  <a:srgbClr val="0070C0"/>
                </a:solidFill>
              </a:rPr>
              <a:t>Haridwar</a:t>
            </a:r>
            <a:r>
              <a:rPr lang="en-US" b="1" dirty="0" smtClean="0">
                <a:solidFill>
                  <a:srgbClr val="0070C0"/>
                </a:solidFill>
              </a:rPr>
              <a:t>. ‘B’ thinks he is buying his Delhi house. Here ‘A’ and ‘B’ have not agreed upon the same thing in the same sense. Therefore, there is no consent and no contract afterwards.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Coercion</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A threatens to kill B if    B does not lend his house. … coercion</a:t>
            </a:r>
          </a:p>
          <a:p>
            <a:endParaRPr lang="en-US" dirty="0" smtClean="0"/>
          </a:p>
          <a:p>
            <a:r>
              <a:rPr lang="en-US" dirty="0" err="1" smtClean="0"/>
              <a:t>Muthia</a:t>
            </a:r>
            <a:r>
              <a:rPr lang="en-US" dirty="0" smtClean="0"/>
              <a:t> Vs </a:t>
            </a:r>
            <a:r>
              <a:rPr lang="en-US" dirty="0" err="1" smtClean="0"/>
              <a:t>Karuppa</a:t>
            </a:r>
            <a:endParaRPr lang="en-US" dirty="0" smtClean="0"/>
          </a:p>
          <a:p>
            <a:r>
              <a:rPr lang="en-US" dirty="0" smtClean="0"/>
              <a:t>Agent refused to hand over the books of accounts of the business to new agent if Owner (Principal) releases from debt….</a:t>
            </a:r>
          </a:p>
          <a:p>
            <a:r>
              <a:rPr lang="en-US" dirty="0" smtClean="0"/>
              <a:t>Avoidable at the option of Principal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t>1. Coercion</a:t>
            </a:r>
            <a:r>
              <a:rPr lang="en-US" sz="2700" dirty="0" smtClean="0"/>
              <a:t> (Se</a:t>
            </a:r>
            <a:r>
              <a:rPr lang="en-US" sz="2000" dirty="0" smtClean="0"/>
              <a:t>ction </a:t>
            </a:r>
            <a:r>
              <a:rPr lang="en-US" sz="2700" dirty="0" smtClean="0"/>
              <a:t>15)</a:t>
            </a:r>
            <a:r>
              <a:rPr lang="en-US" sz="3600" b="1" dirty="0" smtClean="0">
                <a:solidFill>
                  <a:srgbClr val="FF0066"/>
                </a:solidFill>
              </a:rPr>
              <a:t> </a:t>
            </a:r>
            <a:r>
              <a:rPr lang="en-US" sz="3600" b="1" dirty="0" err="1" smtClean="0">
                <a:solidFill>
                  <a:srgbClr val="FF0066"/>
                </a:solidFill>
              </a:rPr>
              <a:t>ಒತ್ತಾಯಿ</a:t>
            </a:r>
            <a:r>
              <a:rPr lang="en-US" sz="3100" b="1" dirty="0" err="1" smtClean="0">
                <a:solidFill>
                  <a:srgbClr val="FF0066"/>
                </a:solidFill>
              </a:rPr>
              <a:t>ಸುವುದು</a:t>
            </a:r>
            <a:r>
              <a:rPr lang="en-US" sz="3600" b="1" dirty="0" smtClean="0">
                <a:solidFill>
                  <a:srgbClr val="FF0066"/>
                </a:solidFill>
              </a:rPr>
              <a:t> /</a:t>
            </a:r>
            <a:r>
              <a:rPr lang="en-US" sz="3600" dirty="0" smtClean="0"/>
              <a:t> </a:t>
            </a:r>
            <a:r>
              <a:rPr lang="en-US" sz="3600" dirty="0" err="1" smtClean="0"/>
              <a:t>ಬಲಾತ್ಕಾರ</a:t>
            </a:r>
            <a:r>
              <a:rPr lang="en-US" sz="36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334000"/>
          </a:xfrm>
        </p:spPr>
        <p:txBody>
          <a:bodyPr>
            <a:normAutofit fontScale="47500" lnSpcReduction="20000"/>
          </a:bodyPr>
          <a:lstStyle/>
          <a:p>
            <a:pPr algn="just"/>
            <a:r>
              <a:rPr lang="en-US" sz="5100" b="1" dirty="0" smtClean="0">
                <a:solidFill>
                  <a:srgbClr val="0070C0"/>
                </a:solidFill>
              </a:rPr>
              <a:t>Coercion means forcing an individual to enter into a contract</a:t>
            </a:r>
            <a:r>
              <a:rPr lang="en-US" sz="3800" b="1" dirty="0" smtClean="0">
                <a:solidFill>
                  <a:srgbClr val="0070C0"/>
                </a:solidFill>
              </a:rPr>
              <a:t>.</a:t>
            </a:r>
          </a:p>
          <a:p>
            <a:pPr algn="just"/>
            <a:r>
              <a:rPr lang="en-US" sz="5100" b="1" dirty="0" smtClean="0">
                <a:solidFill>
                  <a:srgbClr val="0070C0"/>
                </a:solidFill>
              </a:rPr>
              <a:t>‘Coercion’ is the committing, or threatening to commit, any act forbidden by the Indian Penal Code (45 of 1860) or the unlawful detaining, or threatening to detain, any property, to the prejudice of any person whatever, with the intention of causing any person to enter into an agreement."Example</a:t>
            </a:r>
          </a:p>
          <a:p>
            <a:r>
              <a:rPr lang="en-US" sz="5100" b="1" dirty="0" err="1" smtClean="0">
                <a:solidFill>
                  <a:srgbClr val="C00000"/>
                </a:solidFill>
              </a:rPr>
              <a:t>ಭಾರತೀಯ</a:t>
            </a:r>
            <a:r>
              <a:rPr lang="en-US" sz="5900" b="1" dirty="0" smtClean="0">
                <a:solidFill>
                  <a:srgbClr val="C00000"/>
                </a:solidFill>
              </a:rPr>
              <a:t> </a:t>
            </a:r>
            <a:r>
              <a:rPr lang="en-US" sz="5100" b="1" dirty="0" err="1" smtClean="0">
                <a:solidFill>
                  <a:srgbClr val="C00000"/>
                </a:solidFill>
              </a:rPr>
              <a:t>ಗುತ್ತಿಗೆ</a:t>
            </a:r>
            <a:r>
              <a:rPr lang="en-US" sz="5900" b="1" dirty="0" smtClean="0">
                <a:solidFill>
                  <a:srgbClr val="C00000"/>
                </a:solidFill>
              </a:rPr>
              <a:t> </a:t>
            </a:r>
            <a:r>
              <a:rPr lang="en-US" sz="5100" b="1" dirty="0" err="1" smtClean="0">
                <a:solidFill>
                  <a:srgbClr val="C00000"/>
                </a:solidFill>
              </a:rPr>
              <a:t>ಕಾಯ್ದೆ</a:t>
            </a:r>
            <a:r>
              <a:rPr lang="en-US" sz="5900" b="1" dirty="0" smtClean="0">
                <a:solidFill>
                  <a:srgbClr val="C00000"/>
                </a:solidFill>
              </a:rPr>
              <a:t>, </a:t>
            </a:r>
            <a:r>
              <a:rPr lang="en-US" sz="5100" b="1" dirty="0" smtClean="0">
                <a:solidFill>
                  <a:srgbClr val="C00000"/>
                </a:solidFill>
              </a:rPr>
              <a:t>1872</a:t>
            </a:r>
            <a:r>
              <a:rPr lang="en-US" sz="5900" b="1" dirty="0" smtClean="0">
                <a:solidFill>
                  <a:srgbClr val="C00000"/>
                </a:solidFill>
              </a:rPr>
              <a:t> ರ </a:t>
            </a:r>
            <a:r>
              <a:rPr lang="en-US" sz="5100" b="1" dirty="0" err="1" smtClean="0">
                <a:solidFill>
                  <a:srgbClr val="C00000"/>
                </a:solidFill>
                <a:hlinkClick r:id="rId2"/>
              </a:rPr>
              <a:t>ಸೆಕ್ಷನ್</a:t>
            </a:r>
            <a:r>
              <a:rPr lang="en-US" sz="5900" b="1" dirty="0" smtClean="0">
                <a:solidFill>
                  <a:srgbClr val="C00000"/>
                </a:solidFill>
                <a:hlinkClick r:id="rId2"/>
              </a:rPr>
              <a:t> 15 ರ</a:t>
            </a:r>
            <a:r>
              <a:rPr lang="en-US" sz="5900" b="1" dirty="0" smtClean="0">
                <a:solidFill>
                  <a:srgbClr val="C00000"/>
                </a:solidFill>
              </a:rPr>
              <a:t> </a:t>
            </a:r>
            <a:r>
              <a:rPr lang="en-US" sz="5100" b="1" dirty="0" err="1" smtClean="0">
                <a:solidFill>
                  <a:srgbClr val="C00000"/>
                </a:solidFill>
              </a:rPr>
              <a:t>ಪ್ರಕಾರ</a:t>
            </a:r>
            <a:r>
              <a:rPr lang="en-US" sz="5900" b="1" dirty="0" smtClean="0">
                <a:solidFill>
                  <a:srgbClr val="C00000"/>
                </a:solidFill>
              </a:rPr>
              <a:t> </a:t>
            </a:r>
            <a:r>
              <a:rPr lang="en-US" sz="5100" b="1" dirty="0" err="1" smtClean="0">
                <a:solidFill>
                  <a:srgbClr val="C00000"/>
                </a:solidFill>
              </a:rPr>
              <a:t>ಬಲಾತ್ಕಾರವು</a:t>
            </a:r>
            <a:r>
              <a:rPr lang="en-US" sz="5900" b="1" dirty="0" smtClean="0">
                <a:solidFill>
                  <a:srgbClr val="C00000"/>
                </a:solidFill>
              </a:rPr>
              <a:t> </a:t>
            </a:r>
            <a:r>
              <a:rPr lang="en-US" sz="4400" b="1" dirty="0" err="1" smtClean="0">
                <a:solidFill>
                  <a:srgbClr val="C00000"/>
                </a:solidFill>
              </a:rPr>
              <a:t>ಬದ್ಧವಾಗಿದೆ</a:t>
            </a:r>
            <a:r>
              <a:rPr lang="en-US" sz="4400" b="1" dirty="0" smtClean="0">
                <a:solidFill>
                  <a:srgbClr val="C00000"/>
                </a:solidFill>
              </a:rPr>
              <a:t> </a:t>
            </a:r>
            <a:r>
              <a:rPr lang="en-US" sz="4400" b="1" dirty="0" err="1" smtClean="0">
                <a:solidFill>
                  <a:srgbClr val="C00000"/>
                </a:solidFill>
              </a:rPr>
              <a:t>ಅಥವಾ</a:t>
            </a:r>
            <a:r>
              <a:rPr lang="en-US" sz="4400" b="1" dirty="0" smtClean="0">
                <a:solidFill>
                  <a:srgbClr val="C00000"/>
                </a:solidFill>
              </a:rPr>
              <a:t> </a:t>
            </a:r>
            <a:r>
              <a:rPr lang="en-US" sz="4400" b="1" dirty="0" err="1" smtClean="0">
                <a:solidFill>
                  <a:srgbClr val="C00000"/>
                </a:solidFill>
              </a:rPr>
              <a:t>ಬದ್ಧರಾಗುವ</a:t>
            </a:r>
            <a:r>
              <a:rPr lang="en-US" sz="4400" b="1" dirty="0" smtClean="0">
                <a:solidFill>
                  <a:srgbClr val="C00000"/>
                </a:solidFill>
              </a:rPr>
              <a:t> </a:t>
            </a:r>
            <a:r>
              <a:rPr lang="en-US" sz="4400" b="1" dirty="0" err="1" smtClean="0">
                <a:solidFill>
                  <a:srgbClr val="C00000"/>
                </a:solidFill>
              </a:rPr>
              <a:t>ಬೆದರಿಕೆ</a:t>
            </a:r>
            <a:r>
              <a:rPr lang="en-US" sz="4400" b="1" dirty="0" smtClean="0">
                <a:solidFill>
                  <a:srgbClr val="C00000"/>
                </a:solidFill>
              </a:rPr>
              <a:t> </a:t>
            </a:r>
            <a:r>
              <a:rPr lang="en-US" sz="4400" b="1" dirty="0" err="1" smtClean="0">
                <a:solidFill>
                  <a:srgbClr val="C00000"/>
                </a:solidFill>
              </a:rPr>
              <a:t>ಇದೆ</a:t>
            </a:r>
            <a:r>
              <a:rPr lang="en-US" sz="4400" b="1" dirty="0" smtClean="0">
                <a:solidFill>
                  <a:srgbClr val="C00000"/>
                </a:solidFill>
              </a:rPr>
              <a:t>, </a:t>
            </a:r>
            <a:r>
              <a:rPr lang="en-US" sz="4400" b="1" dirty="0" err="1" smtClean="0">
                <a:solidFill>
                  <a:srgbClr val="C00000"/>
                </a:solidFill>
              </a:rPr>
              <a:t>ಯಾವುದೇ</a:t>
            </a:r>
            <a:r>
              <a:rPr lang="en-US" sz="4400" b="1" dirty="0" smtClean="0">
                <a:solidFill>
                  <a:srgbClr val="C00000"/>
                </a:solidFill>
              </a:rPr>
              <a:t> </a:t>
            </a:r>
            <a:r>
              <a:rPr lang="en-US" sz="4400" b="1" dirty="0" err="1" smtClean="0">
                <a:solidFill>
                  <a:srgbClr val="C00000"/>
                </a:solidFill>
              </a:rPr>
              <a:t>ಕೃತ್ಯವನ್ನು</a:t>
            </a:r>
            <a:r>
              <a:rPr lang="en-US" sz="4400" b="1" dirty="0" smtClean="0">
                <a:solidFill>
                  <a:srgbClr val="C00000"/>
                </a:solidFill>
              </a:rPr>
              <a:t> </a:t>
            </a:r>
            <a:r>
              <a:rPr lang="en-US" sz="4400" b="1" dirty="0" err="1" smtClean="0">
                <a:solidFill>
                  <a:srgbClr val="C00000"/>
                </a:solidFill>
              </a:rPr>
              <a:t>ಭಾರತೀಯ</a:t>
            </a:r>
            <a:r>
              <a:rPr lang="en-US" sz="4400" b="1" dirty="0" smtClean="0">
                <a:solidFill>
                  <a:srgbClr val="C00000"/>
                </a:solidFill>
              </a:rPr>
              <a:t> </a:t>
            </a:r>
            <a:r>
              <a:rPr lang="en-US" sz="4400" b="1" dirty="0" err="1" smtClean="0">
                <a:solidFill>
                  <a:srgbClr val="C00000"/>
                </a:solidFill>
              </a:rPr>
              <a:t>ದಂಡ</a:t>
            </a:r>
            <a:r>
              <a:rPr lang="en-US" sz="4400" b="1" dirty="0" smtClean="0">
                <a:solidFill>
                  <a:srgbClr val="C00000"/>
                </a:solidFill>
              </a:rPr>
              <a:t> </a:t>
            </a:r>
            <a:r>
              <a:rPr lang="en-US" sz="4400" b="1" dirty="0" err="1" smtClean="0">
                <a:solidFill>
                  <a:srgbClr val="C00000"/>
                </a:solidFill>
              </a:rPr>
              <a:t>ಸಂಹಿತೆ</a:t>
            </a:r>
            <a:r>
              <a:rPr lang="en-US" sz="4400" b="1" dirty="0" smtClean="0">
                <a:solidFill>
                  <a:srgbClr val="C00000"/>
                </a:solidFill>
              </a:rPr>
              <a:t> (1860 ರ 45) </a:t>
            </a:r>
            <a:r>
              <a:rPr lang="en-US" sz="4400" b="1" dirty="0" err="1" smtClean="0">
                <a:solidFill>
                  <a:srgbClr val="C00000"/>
                </a:solidFill>
              </a:rPr>
              <a:t>ನಿಂದ</a:t>
            </a:r>
            <a:r>
              <a:rPr lang="en-US" sz="4400" b="1" dirty="0" smtClean="0">
                <a:solidFill>
                  <a:srgbClr val="C00000"/>
                </a:solidFill>
              </a:rPr>
              <a:t> </a:t>
            </a:r>
            <a:r>
              <a:rPr lang="en-US" sz="4400" b="1" dirty="0" err="1" smtClean="0">
                <a:solidFill>
                  <a:srgbClr val="C00000"/>
                </a:solidFill>
              </a:rPr>
              <a:t>ನಿಷೇಧಿಸಲಾಗಿದೆ</a:t>
            </a:r>
            <a:r>
              <a:rPr lang="en-US" sz="4400" b="1" dirty="0" smtClean="0">
                <a:solidFill>
                  <a:srgbClr val="C00000"/>
                </a:solidFill>
              </a:rPr>
              <a:t> </a:t>
            </a:r>
            <a:r>
              <a:rPr lang="en-US" sz="4400" b="1" dirty="0" err="1" smtClean="0">
                <a:solidFill>
                  <a:srgbClr val="C00000"/>
                </a:solidFill>
              </a:rPr>
              <a:t>ಅಥವಾ</a:t>
            </a:r>
            <a:r>
              <a:rPr lang="en-US" sz="4400" b="1" dirty="0" smtClean="0">
                <a:solidFill>
                  <a:srgbClr val="C00000"/>
                </a:solidFill>
              </a:rPr>
              <a:t> </a:t>
            </a:r>
            <a:r>
              <a:rPr lang="en-US" sz="4400" b="1" dirty="0" err="1" smtClean="0">
                <a:solidFill>
                  <a:srgbClr val="C00000"/>
                </a:solidFill>
              </a:rPr>
              <a:t>ಯಾವುದೇ</a:t>
            </a:r>
            <a:r>
              <a:rPr lang="en-US" sz="4400" b="1" dirty="0" smtClean="0">
                <a:solidFill>
                  <a:srgbClr val="C00000"/>
                </a:solidFill>
              </a:rPr>
              <a:t> </a:t>
            </a:r>
            <a:r>
              <a:rPr lang="en-US" sz="4400" b="1" dirty="0" err="1" smtClean="0">
                <a:solidFill>
                  <a:srgbClr val="C00000"/>
                </a:solidFill>
              </a:rPr>
              <a:t>ಆಸ್ತಿಯನ್ನು</a:t>
            </a:r>
            <a:r>
              <a:rPr lang="en-US" sz="4400" b="1" dirty="0" smtClean="0">
                <a:solidFill>
                  <a:srgbClr val="C00000"/>
                </a:solidFill>
              </a:rPr>
              <a:t> </a:t>
            </a:r>
            <a:r>
              <a:rPr lang="en-US" sz="4400" b="1" dirty="0" err="1" smtClean="0">
                <a:solidFill>
                  <a:srgbClr val="C00000"/>
                </a:solidFill>
              </a:rPr>
              <a:t>ಬಂಧಿಸಲು</a:t>
            </a:r>
            <a:r>
              <a:rPr lang="en-US" sz="4400" b="1" dirty="0" smtClean="0">
                <a:solidFill>
                  <a:srgbClr val="C00000"/>
                </a:solidFill>
              </a:rPr>
              <a:t> </a:t>
            </a:r>
            <a:r>
              <a:rPr lang="en-US" sz="4400" b="1" dirty="0" err="1" smtClean="0">
                <a:solidFill>
                  <a:srgbClr val="C00000"/>
                </a:solidFill>
              </a:rPr>
              <a:t>ಕಾನೂನುಬಾಹಿರವಾಗಿ</a:t>
            </a:r>
            <a:r>
              <a:rPr lang="en-US" sz="4400" b="1" dirty="0" smtClean="0">
                <a:solidFill>
                  <a:srgbClr val="C00000"/>
                </a:solidFill>
              </a:rPr>
              <a:t> </a:t>
            </a:r>
            <a:r>
              <a:rPr lang="en-US" sz="4400" b="1" dirty="0" err="1" smtClean="0">
                <a:solidFill>
                  <a:srgbClr val="C00000"/>
                </a:solidFill>
              </a:rPr>
              <a:t>ಬಂಧಿಸುವುದು</a:t>
            </a:r>
            <a:r>
              <a:rPr lang="en-US" sz="4400" b="1" dirty="0" smtClean="0">
                <a:solidFill>
                  <a:srgbClr val="C00000"/>
                </a:solidFill>
              </a:rPr>
              <a:t> </a:t>
            </a:r>
            <a:r>
              <a:rPr lang="en-US" sz="4400" b="1" dirty="0" err="1" smtClean="0">
                <a:solidFill>
                  <a:srgbClr val="C00000"/>
                </a:solidFill>
              </a:rPr>
              <a:t>ಅಥವಾ</a:t>
            </a:r>
            <a:r>
              <a:rPr lang="en-US" sz="4400" b="1" dirty="0" smtClean="0">
                <a:solidFill>
                  <a:srgbClr val="C00000"/>
                </a:solidFill>
              </a:rPr>
              <a:t> </a:t>
            </a:r>
            <a:r>
              <a:rPr lang="en-US" sz="4400" b="1" dirty="0" err="1" smtClean="0">
                <a:solidFill>
                  <a:srgbClr val="C00000"/>
                </a:solidFill>
              </a:rPr>
              <a:t>ಬೆದರಿಕೆ</a:t>
            </a:r>
            <a:r>
              <a:rPr lang="en-US" sz="4400" b="1" dirty="0" smtClean="0">
                <a:solidFill>
                  <a:srgbClr val="C00000"/>
                </a:solidFill>
              </a:rPr>
              <a:t> </a:t>
            </a:r>
            <a:r>
              <a:rPr lang="en-US" sz="4400" b="1" dirty="0" err="1" smtClean="0">
                <a:solidFill>
                  <a:srgbClr val="C00000"/>
                </a:solidFill>
              </a:rPr>
              <a:t>ಹಾಕುವುದು</a:t>
            </a:r>
            <a:r>
              <a:rPr lang="en-US" sz="4400" b="1" dirty="0" smtClean="0">
                <a:solidFill>
                  <a:srgbClr val="C00000"/>
                </a:solidFill>
              </a:rPr>
              <a:t>, </a:t>
            </a:r>
            <a:r>
              <a:rPr lang="en-US" sz="4400" b="1" dirty="0" err="1" smtClean="0">
                <a:solidFill>
                  <a:srgbClr val="C00000"/>
                </a:solidFill>
              </a:rPr>
              <a:t>ಯಾವುದೇ</a:t>
            </a:r>
            <a:r>
              <a:rPr lang="en-US" sz="4400" b="1" dirty="0" smtClean="0">
                <a:solidFill>
                  <a:srgbClr val="C00000"/>
                </a:solidFill>
              </a:rPr>
              <a:t> </a:t>
            </a:r>
            <a:r>
              <a:rPr lang="en-US" sz="4400" b="1" dirty="0" err="1" smtClean="0">
                <a:solidFill>
                  <a:srgbClr val="C00000"/>
                </a:solidFill>
              </a:rPr>
              <a:t>ವ್ಯಕ್ತಿಯ</a:t>
            </a:r>
            <a:r>
              <a:rPr lang="en-US" sz="4400" b="1" dirty="0" smtClean="0">
                <a:solidFill>
                  <a:srgbClr val="C00000"/>
                </a:solidFill>
              </a:rPr>
              <a:t> </a:t>
            </a:r>
            <a:r>
              <a:rPr lang="en-US" sz="4400" b="1" dirty="0" err="1" smtClean="0">
                <a:solidFill>
                  <a:srgbClr val="C00000"/>
                </a:solidFill>
              </a:rPr>
              <a:t>ಪೂರ್ವಾಗ್ರಹಕ್ಕೆ</a:t>
            </a:r>
            <a:r>
              <a:rPr lang="en-US" sz="4400" b="1" dirty="0" smtClean="0">
                <a:solidFill>
                  <a:srgbClr val="C00000"/>
                </a:solidFill>
              </a:rPr>
              <a:t> </a:t>
            </a:r>
            <a:r>
              <a:rPr lang="en-US" sz="4400" b="1" dirty="0" err="1" smtClean="0">
                <a:solidFill>
                  <a:srgbClr val="C00000"/>
                </a:solidFill>
              </a:rPr>
              <a:t>ಯಾವುದೇ</a:t>
            </a:r>
            <a:r>
              <a:rPr lang="en-US" sz="4400" b="1" dirty="0" smtClean="0">
                <a:solidFill>
                  <a:srgbClr val="C00000"/>
                </a:solidFill>
              </a:rPr>
              <a:t> </a:t>
            </a:r>
            <a:r>
              <a:rPr lang="en-US" sz="4400" b="1" dirty="0" err="1" smtClean="0">
                <a:solidFill>
                  <a:srgbClr val="C00000"/>
                </a:solidFill>
              </a:rPr>
              <a:t>ವ್ಯಕ್ತಿ</a:t>
            </a:r>
            <a:r>
              <a:rPr lang="en-US" sz="4400" b="1" dirty="0" smtClean="0">
                <a:solidFill>
                  <a:srgbClr val="C00000"/>
                </a:solidFill>
              </a:rPr>
              <a:t> </a:t>
            </a:r>
            <a:r>
              <a:rPr lang="en-US" sz="4400" b="1" dirty="0" err="1" smtClean="0">
                <a:solidFill>
                  <a:srgbClr val="C00000"/>
                </a:solidFill>
              </a:rPr>
              <a:t>ಒಪ್ಪಂದಕ್ಕೆ</a:t>
            </a:r>
            <a:r>
              <a:rPr lang="en-US" sz="4400" b="1" dirty="0" smtClean="0">
                <a:solidFill>
                  <a:srgbClr val="C00000"/>
                </a:solidFill>
              </a:rPr>
              <a:t> </a:t>
            </a:r>
            <a:r>
              <a:rPr lang="en-US" sz="4400" b="1" dirty="0" err="1" smtClean="0">
                <a:solidFill>
                  <a:srgbClr val="C00000"/>
                </a:solidFill>
              </a:rPr>
              <a:t>ಬರಲು</a:t>
            </a:r>
            <a:r>
              <a:rPr lang="en-US" sz="4400" b="1" dirty="0" smtClean="0">
                <a:solidFill>
                  <a:srgbClr val="C00000"/>
                </a:solidFill>
              </a:rPr>
              <a:t> </a:t>
            </a:r>
            <a:r>
              <a:rPr lang="en-US" sz="4400" b="1" dirty="0" err="1" smtClean="0">
                <a:solidFill>
                  <a:srgbClr val="C00000"/>
                </a:solidFill>
              </a:rPr>
              <a:t>ಕಾರಣವಾಗುವ</a:t>
            </a:r>
            <a:r>
              <a:rPr lang="en-US" sz="4400" b="1" dirty="0" smtClean="0">
                <a:solidFill>
                  <a:srgbClr val="C00000"/>
                </a:solidFill>
              </a:rPr>
              <a:t> </a:t>
            </a:r>
            <a:r>
              <a:rPr lang="en-US" sz="4400" b="1" dirty="0" err="1" smtClean="0">
                <a:solidFill>
                  <a:srgbClr val="C00000"/>
                </a:solidFill>
              </a:rPr>
              <a:t>ಉದ್ದೇಶದಿಂದ</a:t>
            </a:r>
            <a:r>
              <a:rPr lang="en-US" sz="7300" b="1" dirty="0" smtClean="0">
                <a:solidFill>
                  <a:srgbClr val="0070C0"/>
                </a:solidFill>
              </a:rPr>
              <a:t>.</a:t>
            </a:r>
          </a:p>
          <a:p>
            <a:pPr algn="just">
              <a:buNone/>
            </a:pPr>
            <a:r>
              <a:rPr lang="en-US" sz="4400" b="1" dirty="0" smtClean="0">
                <a:solidFill>
                  <a:srgbClr val="0070C0"/>
                </a:solidFill>
              </a:rPr>
              <a:t>    </a:t>
            </a:r>
            <a:r>
              <a:rPr lang="en-US" sz="4400" b="1" dirty="0" err="1" smtClean="0">
                <a:solidFill>
                  <a:srgbClr val="0070C0"/>
                </a:solidFill>
              </a:rPr>
              <a:t>ದೈಹಿಕ</a:t>
            </a:r>
            <a:r>
              <a:rPr lang="en-US" sz="4400" b="1" dirty="0" smtClean="0">
                <a:solidFill>
                  <a:srgbClr val="0070C0"/>
                </a:solidFill>
              </a:rPr>
              <a:t> </a:t>
            </a:r>
            <a:r>
              <a:rPr lang="en-US" sz="4400" b="1" dirty="0" err="1" smtClean="0">
                <a:solidFill>
                  <a:srgbClr val="0070C0"/>
                </a:solidFill>
              </a:rPr>
              <a:t>ಮತ್ತು</a:t>
            </a:r>
            <a:r>
              <a:rPr lang="en-US" sz="4400" b="1" dirty="0" smtClean="0">
                <a:solidFill>
                  <a:srgbClr val="0070C0"/>
                </a:solidFill>
              </a:rPr>
              <a:t> </a:t>
            </a:r>
            <a:r>
              <a:rPr lang="en-US" sz="4400" b="1" dirty="0" err="1" smtClean="0">
                <a:solidFill>
                  <a:srgbClr val="0070C0"/>
                </a:solidFill>
              </a:rPr>
              <a:t>ಮಾನಸಿಕ</a:t>
            </a:r>
            <a:r>
              <a:rPr lang="en-US" sz="4400" b="1" dirty="0" smtClean="0">
                <a:solidFill>
                  <a:srgbClr val="0070C0"/>
                </a:solidFill>
              </a:rPr>
              <a:t> </a:t>
            </a:r>
            <a:r>
              <a:rPr lang="en-US" sz="4400" b="1" dirty="0" err="1" smtClean="0">
                <a:solidFill>
                  <a:srgbClr val="0070C0"/>
                </a:solidFill>
              </a:rPr>
              <a:t>ಹಾನಿಯದೈ</a:t>
            </a:r>
            <a:endParaRPr lang="en-US" sz="4400" b="1" dirty="0" smtClean="0">
              <a:solidFill>
                <a:srgbClr val="0070C0"/>
              </a:solidFill>
            </a:endParaRPr>
          </a:p>
          <a:p>
            <a:r>
              <a:rPr lang="en-US" sz="3800" b="1" dirty="0" smtClean="0"/>
              <a:t>‘A’ went out for a walk, ‘B’ approaches ‘A’ with a stranger, pulls out his gun and asks ‘A’ to give all his possessions. The consent of ‘A’ is obtained by coercion here</a:t>
            </a:r>
          </a:p>
          <a:p>
            <a:endParaRPr lang="en-US" sz="51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fr-FR" sz="4000" b="1" dirty="0" smtClean="0">
                <a:solidFill>
                  <a:srgbClr val="0070C0"/>
                </a:solidFill>
              </a:rPr>
              <a:t> </a:t>
            </a:r>
            <a:br>
              <a:rPr lang="fr-FR" sz="4000" b="1" dirty="0" smtClean="0">
                <a:solidFill>
                  <a:srgbClr val="0070C0"/>
                </a:solidFill>
              </a:rPr>
            </a:br>
            <a:r>
              <a:rPr lang="fr-FR" sz="4000" b="1" dirty="0" smtClean="0">
                <a:solidFill>
                  <a:srgbClr val="0070C0"/>
                </a:solidFill>
              </a:rPr>
              <a:t>2. </a:t>
            </a:r>
            <a:r>
              <a:rPr lang="fr-FR" sz="4000" b="1" dirty="0" err="1" smtClean="0">
                <a:solidFill>
                  <a:srgbClr val="0070C0"/>
                </a:solidFill>
              </a:rPr>
              <a:t>Undue</a:t>
            </a:r>
            <a:r>
              <a:rPr lang="fr-FR" sz="4000" b="1" dirty="0" smtClean="0">
                <a:solidFill>
                  <a:srgbClr val="0070C0"/>
                </a:solidFill>
              </a:rPr>
              <a:t> </a:t>
            </a:r>
            <a:r>
              <a:rPr lang="fr-FR" sz="4000" b="1" dirty="0">
                <a:solidFill>
                  <a:srgbClr val="0070C0"/>
                </a:solidFill>
              </a:rPr>
              <a:t>Influence (</a:t>
            </a:r>
            <a:r>
              <a:rPr lang="fr-FR" sz="3600" b="1" dirty="0">
                <a:solidFill>
                  <a:srgbClr val="0070C0"/>
                </a:solidFill>
              </a:rPr>
              <a:t>S</a:t>
            </a:r>
            <a:r>
              <a:rPr lang="fr-FR" sz="4000" b="1" dirty="0">
                <a:solidFill>
                  <a:srgbClr val="0070C0"/>
                </a:solidFill>
              </a:rPr>
              <a:t>ection</a:t>
            </a:r>
            <a:r>
              <a:rPr lang="fr-FR" b="1" dirty="0">
                <a:solidFill>
                  <a:srgbClr val="0070C0"/>
                </a:solidFill>
              </a:rPr>
              <a:t> </a:t>
            </a:r>
            <a:r>
              <a:rPr lang="fr-FR" sz="3600" b="1" dirty="0">
                <a:solidFill>
                  <a:srgbClr val="0070C0"/>
                </a:solidFill>
              </a:rPr>
              <a:t>16</a:t>
            </a:r>
            <a:r>
              <a:rPr lang="fr-FR" b="1" dirty="0" smtClean="0">
                <a:solidFill>
                  <a:srgbClr val="0070C0"/>
                </a:solidFill>
              </a:rPr>
              <a:t>)</a:t>
            </a:r>
            <a:br>
              <a:rPr lang="fr-FR" b="1" dirty="0" smtClean="0">
                <a:solidFill>
                  <a:srgbClr val="0070C0"/>
                </a:solidFill>
              </a:rPr>
            </a:br>
            <a:r>
              <a:rPr lang="en-US" sz="3600" b="1" dirty="0" err="1" smtClean="0">
                <a:solidFill>
                  <a:srgbClr val="C00000"/>
                </a:solidFill>
              </a:rPr>
              <a:t>ಅನಗತ್ಯ</a:t>
            </a:r>
            <a:r>
              <a:rPr lang="en-US" sz="3600" b="1" dirty="0" smtClean="0">
                <a:solidFill>
                  <a:srgbClr val="C00000"/>
                </a:solidFill>
              </a:rPr>
              <a:t> </a:t>
            </a:r>
            <a:r>
              <a:rPr lang="en-US" sz="3600" b="1" dirty="0" err="1" smtClean="0">
                <a:solidFill>
                  <a:srgbClr val="C00000"/>
                </a:solidFill>
              </a:rPr>
              <a:t>ಪ್ರಭಾವ</a:t>
            </a:r>
            <a:r>
              <a:rPr lang="en-US" sz="3600" b="1" dirty="0" smtClean="0">
                <a:solidFill>
                  <a:srgbClr val="C00000"/>
                </a:solidFill>
              </a:rPr>
              <a:t> </a:t>
            </a:r>
            <a:r>
              <a:rPr lang="fr-FR" sz="3100" b="1" dirty="0">
                <a:solidFill>
                  <a:srgbClr val="C00000"/>
                </a:solidFill>
              </a:rPr>
              <a:t/>
            </a:r>
            <a:br>
              <a:rPr lang="fr-FR" sz="3100" b="1" dirty="0">
                <a:solidFill>
                  <a:srgbClr val="C00000"/>
                </a:solidFill>
              </a:rPr>
            </a:br>
            <a:endParaRPr lang="en-US" sz="3100" b="1" dirty="0">
              <a:solidFill>
                <a:srgbClr val="C00000"/>
              </a:solidFill>
            </a:endParaRPr>
          </a:p>
        </p:txBody>
      </p:sp>
      <p:sp>
        <p:nvSpPr>
          <p:cNvPr id="3" name="Content Placeholder 2"/>
          <p:cNvSpPr>
            <a:spLocks noGrp="1"/>
          </p:cNvSpPr>
          <p:nvPr>
            <p:ph idx="1"/>
          </p:nvPr>
        </p:nvSpPr>
        <p:spPr>
          <a:xfrm>
            <a:off x="457200" y="1600200"/>
            <a:ext cx="8229600" cy="4724400"/>
          </a:xfrm>
        </p:spPr>
        <p:txBody>
          <a:bodyPr>
            <a:noAutofit/>
          </a:bodyPr>
          <a:lstStyle/>
          <a:p>
            <a:r>
              <a:rPr lang="en-US" sz="2400" b="1" dirty="0">
                <a:solidFill>
                  <a:srgbClr val="0070C0"/>
                </a:solidFill>
              </a:rPr>
              <a:t>According to</a:t>
            </a:r>
            <a:r>
              <a:rPr lang="en-US" sz="2400" b="1" dirty="0">
                <a:solidFill>
                  <a:srgbClr val="0070C0"/>
                </a:solidFill>
                <a:hlinkClick r:id="rId2"/>
              </a:rPr>
              <a:t> Section 16</a:t>
            </a:r>
            <a:r>
              <a:rPr lang="en-US" sz="2400" b="1" dirty="0">
                <a:solidFill>
                  <a:srgbClr val="0070C0"/>
                </a:solidFill>
              </a:rPr>
              <a:t> of the Indian Contract Act, 1872 an influence will be considered as Undue Influence when:</a:t>
            </a:r>
          </a:p>
          <a:p>
            <a:r>
              <a:rPr lang="en-US" sz="2400" b="1" dirty="0">
                <a:solidFill>
                  <a:srgbClr val="0070C0"/>
                </a:solidFill>
              </a:rPr>
              <a:t>One party to the contract is in a position of trust and controls the other party wrongfully.</a:t>
            </a:r>
          </a:p>
          <a:p>
            <a:r>
              <a:rPr lang="en-US" sz="2400" b="1" dirty="0">
                <a:solidFill>
                  <a:srgbClr val="0070C0"/>
                </a:solidFill>
              </a:rPr>
              <a:t>Such a person uses his dominant position to gain an unfair advantage over the other.</a:t>
            </a:r>
          </a:p>
          <a:p>
            <a:pPr lvl="0" algn="just"/>
            <a:r>
              <a:rPr lang="en-US" sz="2400" b="1" dirty="0" err="1" smtClean="0">
                <a:solidFill>
                  <a:srgbClr val="C00000"/>
                </a:solidFill>
              </a:rPr>
              <a:t>ಒಪ್ಪಂದದ</a:t>
            </a:r>
            <a:r>
              <a:rPr lang="en-US" sz="2400" b="1" dirty="0" smtClean="0">
                <a:solidFill>
                  <a:srgbClr val="C00000"/>
                </a:solidFill>
              </a:rPr>
              <a:t> </a:t>
            </a:r>
            <a:r>
              <a:rPr lang="en-US" sz="2400" b="1" dirty="0" err="1" smtClean="0">
                <a:solidFill>
                  <a:srgbClr val="C00000"/>
                </a:solidFill>
              </a:rPr>
              <a:t>ಒಂದು</a:t>
            </a:r>
            <a:r>
              <a:rPr lang="en-US" sz="2400" b="1" dirty="0" smtClean="0">
                <a:solidFill>
                  <a:srgbClr val="C00000"/>
                </a:solidFill>
              </a:rPr>
              <a:t> </a:t>
            </a:r>
            <a:r>
              <a:rPr lang="en-US" sz="2400" b="1" dirty="0" err="1" smtClean="0">
                <a:solidFill>
                  <a:srgbClr val="C00000"/>
                </a:solidFill>
              </a:rPr>
              <a:t>ಪಕ್ಷವು</a:t>
            </a:r>
            <a:r>
              <a:rPr lang="en-US" sz="2400" b="1" dirty="0" smtClean="0">
                <a:solidFill>
                  <a:srgbClr val="C00000"/>
                </a:solidFill>
              </a:rPr>
              <a:t> </a:t>
            </a:r>
            <a:r>
              <a:rPr lang="en-US" sz="2400" b="1" dirty="0" err="1" smtClean="0">
                <a:solidFill>
                  <a:srgbClr val="C00000"/>
                </a:solidFill>
              </a:rPr>
              <a:t>ನಂಬಿಕೆಯ</a:t>
            </a:r>
            <a:r>
              <a:rPr lang="en-US" sz="2400" b="1" dirty="0" smtClean="0">
                <a:solidFill>
                  <a:srgbClr val="C00000"/>
                </a:solidFill>
              </a:rPr>
              <a:t> </a:t>
            </a:r>
            <a:r>
              <a:rPr lang="en-US" sz="2400" b="1" dirty="0" err="1" smtClean="0">
                <a:solidFill>
                  <a:srgbClr val="C00000"/>
                </a:solidFill>
              </a:rPr>
              <a:t>ಸ್ಥಾನದಲ್ಲಿದೆ</a:t>
            </a:r>
            <a:r>
              <a:rPr lang="en-US" sz="2400" b="1" dirty="0" smtClean="0">
                <a:solidFill>
                  <a:srgbClr val="C00000"/>
                </a:solidFill>
              </a:rPr>
              <a:t> </a:t>
            </a:r>
            <a:r>
              <a:rPr lang="en-US" sz="2400" b="1" dirty="0" err="1" smtClean="0">
                <a:solidFill>
                  <a:srgbClr val="C00000"/>
                </a:solidFill>
              </a:rPr>
              <a:t>ಮತ್ತು</a:t>
            </a:r>
            <a:r>
              <a:rPr lang="en-US" sz="2400" b="1" dirty="0" smtClean="0">
                <a:solidFill>
                  <a:srgbClr val="C00000"/>
                </a:solidFill>
              </a:rPr>
              <a:t> </a:t>
            </a:r>
            <a:r>
              <a:rPr lang="en-US" sz="2400" b="1" dirty="0" err="1" smtClean="0">
                <a:solidFill>
                  <a:srgbClr val="C00000"/>
                </a:solidFill>
              </a:rPr>
              <a:t>ಇತರ</a:t>
            </a:r>
            <a:r>
              <a:rPr lang="en-US" sz="2400" b="1" dirty="0" smtClean="0">
                <a:solidFill>
                  <a:srgbClr val="C00000"/>
                </a:solidFill>
              </a:rPr>
              <a:t> </a:t>
            </a:r>
            <a:r>
              <a:rPr lang="en-US" sz="2400" b="1" dirty="0" err="1" smtClean="0">
                <a:solidFill>
                  <a:srgbClr val="C00000"/>
                </a:solidFill>
              </a:rPr>
              <a:t>ಪಕ್ಷವನ್ನು</a:t>
            </a:r>
            <a:r>
              <a:rPr lang="en-US" sz="2400" b="1" dirty="0" smtClean="0">
                <a:solidFill>
                  <a:srgbClr val="C00000"/>
                </a:solidFill>
              </a:rPr>
              <a:t> </a:t>
            </a:r>
            <a:r>
              <a:rPr lang="en-US" sz="2400" b="1" dirty="0" err="1" smtClean="0">
                <a:solidFill>
                  <a:srgbClr val="C00000"/>
                </a:solidFill>
              </a:rPr>
              <a:t>ತಪ್ಪಾಗಿ</a:t>
            </a:r>
            <a:r>
              <a:rPr lang="en-US" sz="2400" b="1" dirty="0" smtClean="0">
                <a:solidFill>
                  <a:srgbClr val="C00000"/>
                </a:solidFill>
              </a:rPr>
              <a:t> </a:t>
            </a:r>
            <a:r>
              <a:rPr lang="en-US" sz="2400" b="1" dirty="0" err="1" smtClean="0">
                <a:solidFill>
                  <a:srgbClr val="C00000"/>
                </a:solidFill>
              </a:rPr>
              <a:t>ನಿಯಂತ್ರಿಸುತ್ತದೆ</a:t>
            </a:r>
            <a:r>
              <a:rPr lang="en-US" sz="2400" b="1" dirty="0" smtClean="0">
                <a:solidFill>
                  <a:srgbClr val="C00000"/>
                </a:solidFill>
              </a:rPr>
              <a:t>.</a:t>
            </a:r>
          </a:p>
          <a:p>
            <a:pPr lvl="0" algn="just"/>
            <a:r>
              <a:rPr lang="en-US" sz="2400" b="1" dirty="0" err="1" smtClean="0">
                <a:solidFill>
                  <a:srgbClr val="C00000"/>
                </a:solidFill>
              </a:rPr>
              <a:t>ಅಂತಹ</a:t>
            </a:r>
            <a:r>
              <a:rPr lang="en-US" sz="2400" b="1" dirty="0" smtClean="0">
                <a:solidFill>
                  <a:srgbClr val="C00000"/>
                </a:solidFill>
              </a:rPr>
              <a:t> </a:t>
            </a:r>
            <a:r>
              <a:rPr lang="en-US" sz="2400" b="1" dirty="0" err="1" smtClean="0">
                <a:solidFill>
                  <a:srgbClr val="C00000"/>
                </a:solidFill>
              </a:rPr>
              <a:t>ವ್ಯಕ್ತಿಯು</a:t>
            </a:r>
            <a:r>
              <a:rPr lang="en-US" sz="2400" b="1" dirty="0" smtClean="0">
                <a:solidFill>
                  <a:srgbClr val="C00000"/>
                </a:solidFill>
              </a:rPr>
              <a:t> </a:t>
            </a:r>
            <a:r>
              <a:rPr lang="en-US" sz="2400" b="1" dirty="0" err="1" smtClean="0">
                <a:solidFill>
                  <a:srgbClr val="C00000"/>
                </a:solidFill>
              </a:rPr>
              <a:t>ಇನ್ನೊಬ್ಬರಿಗಿಂತ</a:t>
            </a:r>
            <a:r>
              <a:rPr lang="en-US" sz="2400" b="1" dirty="0" smtClean="0">
                <a:solidFill>
                  <a:srgbClr val="C00000"/>
                </a:solidFill>
              </a:rPr>
              <a:t> </a:t>
            </a:r>
            <a:r>
              <a:rPr lang="en-US" sz="2400" b="1" dirty="0" err="1" smtClean="0">
                <a:solidFill>
                  <a:srgbClr val="C00000"/>
                </a:solidFill>
              </a:rPr>
              <a:t>ಅನ್ಯಾಯದ</a:t>
            </a:r>
            <a:r>
              <a:rPr lang="en-US" sz="2400" b="1" dirty="0" smtClean="0">
                <a:solidFill>
                  <a:srgbClr val="C00000"/>
                </a:solidFill>
              </a:rPr>
              <a:t> </a:t>
            </a:r>
            <a:r>
              <a:rPr lang="en-US" sz="2400" b="1" dirty="0" err="1" smtClean="0">
                <a:solidFill>
                  <a:srgbClr val="C00000"/>
                </a:solidFill>
              </a:rPr>
              <a:t>ಪ್ರಯೋಜನವನ್ನು</a:t>
            </a:r>
            <a:r>
              <a:rPr lang="en-US" sz="2400" b="1" dirty="0" smtClean="0">
                <a:solidFill>
                  <a:srgbClr val="C00000"/>
                </a:solidFill>
              </a:rPr>
              <a:t> </a:t>
            </a:r>
            <a:r>
              <a:rPr lang="en-US" sz="2400" b="1" dirty="0" err="1" smtClean="0">
                <a:solidFill>
                  <a:srgbClr val="C00000"/>
                </a:solidFill>
              </a:rPr>
              <a:t>ಪಡೆಯಲು</a:t>
            </a:r>
            <a:r>
              <a:rPr lang="en-US" sz="2400" b="1" dirty="0" smtClean="0">
                <a:solidFill>
                  <a:srgbClr val="C00000"/>
                </a:solidFill>
              </a:rPr>
              <a:t> </a:t>
            </a:r>
            <a:r>
              <a:rPr lang="en-US" sz="2400" b="1" dirty="0" err="1" smtClean="0">
                <a:solidFill>
                  <a:srgbClr val="C00000"/>
                </a:solidFill>
              </a:rPr>
              <a:t>ತನ್ನ</a:t>
            </a:r>
            <a:r>
              <a:rPr lang="en-US" sz="2400" b="1" dirty="0" smtClean="0">
                <a:solidFill>
                  <a:srgbClr val="C00000"/>
                </a:solidFill>
              </a:rPr>
              <a:t> </a:t>
            </a:r>
            <a:r>
              <a:rPr lang="en-US" sz="2400" b="1" dirty="0" err="1" smtClean="0">
                <a:solidFill>
                  <a:srgbClr val="C00000"/>
                </a:solidFill>
              </a:rPr>
              <a:t>ಪ್ರಾಬಲ್ಯದ</a:t>
            </a:r>
            <a:r>
              <a:rPr lang="en-US" sz="2400" b="1" dirty="0" smtClean="0">
                <a:solidFill>
                  <a:srgbClr val="C00000"/>
                </a:solidFill>
              </a:rPr>
              <a:t> </a:t>
            </a:r>
            <a:r>
              <a:rPr lang="en-US" sz="2400" b="1" dirty="0" err="1" smtClean="0">
                <a:solidFill>
                  <a:srgbClr val="C00000"/>
                </a:solidFill>
              </a:rPr>
              <a:t>ಸ್ಥಾನವನ್ನು</a:t>
            </a:r>
            <a:r>
              <a:rPr lang="en-US" sz="2400" b="1" dirty="0" smtClean="0">
                <a:solidFill>
                  <a:srgbClr val="C00000"/>
                </a:solidFill>
              </a:rPr>
              <a:t> </a:t>
            </a:r>
            <a:r>
              <a:rPr lang="en-US" sz="2400" b="1" dirty="0" err="1" smtClean="0">
                <a:solidFill>
                  <a:srgbClr val="C00000"/>
                </a:solidFill>
              </a:rPr>
              <a:t>ಬಳಸುತ್ತಾನೆ</a:t>
            </a:r>
            <a:r>
              <a:rPr lang="en-US" sz="2400" b="1" dirty="0" smtClean="0">
                <a:solidFill>
                  <a:srgbClr val="C00000"/>
                </a:solidFill>
              </a:rPr>
              <a:t>.</a:t>
            </a:r>
          </a:p>
          <a:p>
            <a:pPr lvl="0" algn="just"/>
            <a:r>
              <a:rPr lang="en-US" sz="2400" b="1" dirty="0" smtClean="0">
                <a:solidFill>
                  <a:srgbClr val="C00000"/>
                </a:solidFill>
              </a:rPr>
              <a:t>X employer gave loan to servant Rs 1,000 &amp; took sign on blank paper as 10,000 … X undue </a:t>
            </a:r>
            <a:r>
              <a:rPr lang="en-US" sz="2400" b="1" dirty="0" err="1" smtClean="0">
                <a:solidFill>
                  <a:srgbClr val="C00000"/>
                </a:solidFill>
              </a:rPr>
              <a:t>nfluence</a:t>
            </a:r>
            <a:r>
              <a:rPr lang="en-US" sz="2400" b="1" dirty="0" smtClean="0">
                <a:solidFill>
                  <a:srgbClr val="C00000"/>
                </a:solidFill>
              </a:rPr>
              <a:t>.</a:t>
            </a:r>
          </a:p>
          <a:p>
            <a:pPr algn="just">
              <a:buNone/>
            </a:pPr>
            <a:r>
              <a:rPr lang="en-US" sz="2400" b="1" dirty="0" smtClean="0">
                <a:solidFill>
                  <a:srgbClr val="C00000"/>
                </a:solidFill>
              </a:rPr>
              <a:t/>
            </a:r>
            <a:br>
              <a:rPr lang="en-US" sz="2400" b="1" dirty="0" smtClean="0">
                <a:solidFill>
                  <a:srgbClr val="C00000"/>
                </a:solidFill>
              </a:rPr>
            </a:br>
            <a:endParaRPr lang="en-US" sz="2400" b="1"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Presumption of undue influence</a:t>
            </a:r>
            <a:endParaRPr lang="en-US" dirty="0"/>
          </a:p>
        </p:txBody>
      </p:sp>
      <p:sp>
        <p:nvSpPr>
          <p:cNvPr id="3" name="Content Placeholder 2"/>
          <p:cNvSpPr>
            <a:spLocks noGrp="1"/>
          </p:cNvSpPr>
          <p:nvPr>
            <p:ph idx="1"/>
          </p:nvPr>
        </p:nvSpPr>
        <p:spPr/>
        <p:txBody>
          <a:bodyPr>
            <a:normAutofit/>
          </a:bodyPr>
          <a:lstStyle/>
          <a:p>
            <a:pPr lvl="0"/>
            <a:r>
              <a:rPr lang="en-US" dirty="0" smtClean="0"/>
              <a:t>Solicitor and client;</a:t>
            </a:r>
          </a:p>
          <a:p>
            <a:pPr lvl="0"/>
            <a:r>
              <a:rPr lang="en-US" dirty="0" smtClean="0"/>
              <a:t>Trustee and trust ;</a:t>
            </a:r>
          </a:p>
          <a:p>
            <a:pPr lvl="0"/>
            <a:r>
              <a:rPr lang="en-US" dirty="0" smtClean="0"/>
              <a:t>Spiritual adviser and devotee;</a:t>
            </a:r>
          </a:p>
          <a:p>
            <a:pPr lvl="0"/>
            <a:r>
              <a:rPr lang="en-US" dirty="0" smtClean="0"/>
              <a:t>Medical attendant and patient;</a:t>
            </a:r>
          </a:p>
          <a:p>
            <a:pPr lvl="0"/>
            <a:r>
              <a:rPr lang="en-US" dirty="0" smtClean="0"/>
              <a:t>Master and servant;</a:t>
            </a:r>
          </a:p>
          <a:p>
            <a:pPr lvl="0"/>
            <a:r>
              <a:rPr lang="en-US" dirty="0" smtClean="0"/>
              <a:t>Police and Accused</a:t>
            </a:r>
          </a:p>
          <a:p>
            <a:r>
              <a:rPr lang="en-US" dirty="0" smtClean="0"/>
              <a:t>Guardian and ward.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smtClean="0"/>
              <a:t>ವಿಶ್ವಾಸಾರ್ಹ</a:t>
            </a:r>
            <a:r>
              <a:rPr lang="en-US" sz="2800" dirty="0" smtClean="0"/>
              <a:t> </a:t>
            </a:r>
            <a:r>
              <a:rPr lang="en-US" sz="2800" dirty="0" err="1" smtClean="0"/>
              <a:t>ಸಂಬಂಧದ</a:t>
            </a:r>
            <a:r>
              <a:rPr lang="en-US" sz="2800" dirty="0" smtClean="0"/>
              <a:t> </a:t>
            </a:r>
            <a:r>
              <a:rPr lang="en-US" sz="2800" dirty="0" err="1" smtClean="0"/>
              <a:t>ಉದಾಹರಣೆಗಳಲ್ಲಿ</a:t>
            </a:r>
            <a:r>
              <a:rPr lang="en-US" sz="2800" dirty="0" smtClean="0"/>
              <a:t> </a:t>
            </a:r>
            <a:r>
              <a:rPr lang="en-US" sz="2800" dirty="0" err="1" smtClean="0"/>
              <a:t>ಇವು</a:t>
            </a:r>
            <a:r>
              <a:rPr lang="en-US" sz="2800" dirty="0" smtClean="0"/>
              <a:t> </a:t>
            </a:r>
            <a:r>
              <a:rPr lang="en-US" sz="2800" dirty="0" err="1" smtClean="0"/>
              <a:t>ಸೇರಿವೆ</a:t>
            </a:r>
            <a:r>
              <a:rPr lang="en-US" sz="2800" dirty="0" smtClean="0"/>
              <a:t>:</a:t>
            </a:r>
            <a:endParaRPr lang="en-US" sz="2800" dirty="0"/>
          </a:p>
        </p:txBody>
      </p:sp>
      <p:sp>
        <p:nvSpPr>
          <p:cNvPr id="3" name="Content Placeholder 2"/>
          <p:cNvSpPr>
            <a:spLocks noGrp="1"/>
          </p:cNvSpPr>
          <p:nvPr>
            <p:ph idx="1"/>
          </p:nvPr>
        </p:nvSpPr>
        <p:spPr/>
        <p:txBody>
          <a:bodyPr>
            <a:normAutofit/>
          </a:bodyPr>
          <a:lstStyle/>
          <a:p>
            <a:pPr lvl="0"/>
            <a:r>
              <a:rPr lang="en-US" dirty="0" err="1" smtClean="0"/>
              <a:t>ಸಾಲಿಸಿಟರ್</a:t>
            </a:r>
            <a:r>
              <a:rPr lang="en-US" dirty="0" smtClean="0"/>
              <a:t> </a:t>
            </a:r>
            <a:r>
              <a:rPr lang="en-US" dirty="0" err="1" smtClean="0"/>
              <a:t>ಮತ್ತು</a:t>
            </a:r>
            <a:r>
              <a:rPr lang="en-US" dirty="0" smtClean="0"/>
              <a:t> </a:t>
            </a:r>
            <a:r>
              <a:rPr lang="en-US" dirty="0" err="1" smtClean="0"/>
              <a:t>ಕ್ಲೈಂಟ್</a:t>
            </a:r>
            <a:r>
              <a:rPr lang="en-US" dirty="0" smtClean="0"/>
              <a:t>;</a:t>
            </a:r>
          </a:p>
          <a:p>
            <a:pPr lvl="0"/>
            <a:r>
              <a:rPr lang="en-US" dirty="0" err="1" smtClean="0"/>
              <a:t>ಟ್ರಸ್ಟೀ</a:t>
            </a:r>
            <a:r>
              <a:rPr lang="en-US" dirty="0" smtClean="0"/>
              <a:t> </a:t>
            </a:r>
            <a:r>
              <a:rPr lang="en-US" dirty="0" err="1" smtClean="0"/>
              <a:t>ಮತ್ತು</a:t>
            </a:r>
            <a:r>
              <a:rPr lang="en-US" dirty="0" smtClean="0"/>
              <a:t> </a:t>
            </a:r>
            <a:r>
              <a:rPr lang="en-US" dirty="0" err="1" smtClean="0"/>
              <a:t>ಟ್ರಸ್ಟ್</a:t>
            </a:r>
            <a:r>
              <a:rPr lang="en-US" dirty="0" smtClean="0"/>
              <a:t>;</a:t>
            </a:r>
          </a:p>
          <a:p>
            <a:pPr lvl="0"/>
            <a:r>
              <a:rPr lang="en-US" dirty="0" err="1" smtClean="0"/>
              <a:t>ಆಧ್ಯಾತ್ಮಿಕ</a:t>
            </a:r>
            <a:r>
              <a:rPr lang="en-US" dirty="0" smtClean="0"/>
              <a:t> </a:t>
            </a:r>
            <a:r>
              <a:rPr lang="en-US" dirty="0" err="1" smtClean="0"/>
              <a:t>ಸಲಹೆಗಾರ</a:t>
            </a:r>
            <a:r>
              <a:rPr lang="en-US" dirty="0" smtClean="0"/>
              <a:t> </a:t>
            </a:r>
            <a:r>
              <a:rPr lang="en-US" dirty="0" err="1" smtClean="0"/>
              <a:t>ಮತ್ತು</a:t>
            </a:r>
            <a:r>
              <a:rPr lang="en-US" dirty="0" smtClean="0"/>
              <a:t> </a:t>
            </a:r>
            <a:r>
              <a:rPr lang="en-US" dirty="0" err="1" smtClean="0"/>
              <a:t>ಭಕ್ತ</a:t>
            </a:r>
            <a:r>
              <a:rPr lang="en-US" dirty="0" smtClean="0"/>
              <a:t>;</a:t>
            </a:r>
          </a:p>
          <a:p>
            <a:pPr lvl="0"/>
            <a:r>
              <a:rPr lang="en-US" dirty="0" err="1" smtClean="0"/>
              <a:t>ವೈದ್ಯಕೀಯ</a:t>
            </a:r>
            <a:r>
              <a:rPr lang="en-US" dirty="0" smtClean="0"/>
              <a:t> </a:t>
            </a:r>
            <a:r>
              <a:rPr lang="en-US" dirty="0" err="1" smtClean="0"/>
              <a:t>ಪರಿಚಾರಕ</a:t>
            </a:r>
            <a:r>
              <a:rPr lang="en-US" dirty="0" smtClean="0"/>
              <a:t> </a:t>
            </a:r>
            <a:r>
              <a:rPr lang="en-US" dirty="0" err="1" smtClean="0"/>
              <a:t>ಮತ್ತು</a:t>
            </a:r>
            <a:r>
              <a:rPr lang="en-US" dirty="0" smtClean="0"/>
              <a:t> </a:t>
            </a:r>
          </a:p>
          <a:p>
            <a:pPr lvl="0"/>
            <a:r>
              <a:rPr lang="en-US" dirty="0" err="1" smtClean="0"/>
              <a:t>ಯಜಮಾನ</a:t>
            </a:r>
            <a:r>
              <a:rPr lang="en-US" dirty="0" smtClean="0"/>
              <a:t> </a:t>
            </a:r>
            <a:r>
              <a:rPr lang="en-US" dirty="0" err="1" smtClean="0"/>
              <a:t>ಮತ್ತು</a:t>
            </a:r>
            <a:r>
              <a:rPr lang="en-US" dirty="0" smtClean="0"/>
              <a:t> </a:t>
            </a:r>
            <a:r>
              <a:rPr lang="en-US" dirty="0" err="1" smtClean="0"/>
              <a:t>ಸೇವಕ</a:t>
            </a:r>
            <a:r>
              <a:rPr lang="en-US" dirty="0" smtClean="0"/>
              <a:t>;</a:t>
            </a:r>
          </a:p>
          <a:p>
            <a:pPr lvl="0"/>
            <a:r>
              <a:rPr lang="en-US" dirty="0" err="1" smtClean="0"/>
              <a:t>ಗಾರ್ಡಿಯನ್</a:t>
            </a:r>
            <a:r>
              <a:rPr lang="en-US" dirty="0" smtClean="0"/>
              <a:t> </a:t>
            </a:r>
            <a:r>
              <a:rPr lang="en-US" dirty="0" err="1" smtClean="0"/>
              <a:t>ಮತ್ತು</a:t>
            </a:r>
            <a:r>
              <a:rPr lang="en-US" dirty="0" smtClean="0"/>
              <a:t> </a:t>
            </a:r>
            <a:r>
              <a:rPr lang="en-US" dirty="0" err="1" smtClean="0"/>
              <a:t>ವಾರ್ಡ್</a:t>
            </a:r>
            <a:r>
              <a:rPr lang="en-US" dirty="0" smtClean="0"/>
              <a:t>.</a:t>
            </a:r>
          </a:p>
          <a:p>
            <a:pPr lvl="0"/>
            <a:r>
              <a:rPr lang="en-US" dirty="0" smtClean="0"/>
              <a:t>Police  and accused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1303</Words>
  <Application>Microsoft Office PowerPoint</Application>
  <PresentationFormat>On-screen Show (4:3)</PresentationFormat>
  <Paragraphs>167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VI Sem. Business Law</vt:lpstr>
      <vt:lpstr> D) Free Consent (Sec.10) ಮೂಕ್ತ ಒಪ್ಪಿಗೆ </vt:lpstr>
      <vt:lpstr>Case : Bala Devi Vs S Mujumadar</vt:lpstr>
      <vt:lpstr>Consent ಒಪ್ಪಿಗೆ</vt:lpstr>
      <vt:lpstr>Coercion</vt:lpstr>
      <vt:lpstr> 1. Coercion (Section 15) ಒತ್ತಾಯಿಸುವುದು / ಬಲಾತ್ಕಾರ  </vt:lpstr>
      <vt:lpstr>  2. Undue Influence (Section 16) ಅನಗತ್ಯ ಪ್ರಭಾವ  </vt:lpstr>
      <vt:lpstr>Presumption of undue influence</vt:lpstr>
      <vt:lpstr>ವಿಶ್ವಾಸಾರ್ಹ ಸಂಬಂಧದ ಉದಾಹರಣೆಗಳಲ್ಲಿ ಇವು ಸೇರಿವೆ:</vt:lpstr>
      <vt:lpstr>Difference between Coercion and Undue Influence</vt:lpstr>
      <vt:lpstr>Slide 11</vt:lpstr>
      <vt:lpstr> 3.Fraud ವಂಚನೆ (Section 17) </vt:lpstr>
      <vt:lpstr>Fraud ವಂಚನೆ</vt:lpstr>
      <vt:lpstr>4. Misrepresentation - ತಪ್ಪು ನಿರೂಪಣೆ (Section 18) </vt:lpstr>
      <vt:lpstr>ಉದಾಹರಣೆ</vt:lpstr>
      <vt:lpstr>Example</vt:lpstr>
      <vt:lpstr> Difference between Fraud and Misrepresentation ವಂಚನೆ ಮತ್ತು ತಪ್ಪಾಗಿ ನಿರೂಪಿಸುವ ನಡುವಿನ ವ್ಯತ್ಯಾಸ </vt:lpstr>
      <vt:lpstr>Difference</vt:lpstr>
      <vt:lpstr>5. Mistake ತಪ್ಪು (ವಿಭಾಗ 20) </vt:lpstr>
      <vt:lpstr>Mistake of fact ಸತ್ಯದ ತಪ್ಪು</vt:lpstr>
      <vt:lpstr>Bilateral Mistake ದ್ವಿಪಕ್ಷೀಯ ತಪ್ಪು (ವಿಭಾಗ 21) </vt:lpstr>
      <vt:lpstr>Unilateral Mistake (Section 2) ಏಕಪಕ್ಷೀಯ ತಪ್ಪು  </vt:lpstr>
      <vt:lpstr>ಏಕಪಕ್ಷೀಯ ತಪ್ಪು (ವಿಭಾಗ 22) Unilateral Mistake</vt:lpstr>
      <vt:lpstr>Mistake of law ಕಾನೂನಿನ ತಪ್ಪು</vt:lpstr>
      <vt:lpstr>Mistake of law ಕಾನೂನಿನ ತಪ್ಪು</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48</cp:revision>
  <dcterms:created xsi:type="dcterms:W3CDTF">2021-06-16T07:37:58Z</dcterms:created>
  <dcterms:modified xsi:type="dcterms:W3CDTF">2022-10-04T07:57:24Z</dcterms:modified>
</cp:coreProperties>
</file>